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9" r:id="rId4"/>
    <p:sldId id="277" r:id="rId5"/>
    <p:sldId id="278" r:id="rId6"/>
    <p:sldId id="284" r:id="rId7"/>
    <p:sldId id="281" r:id="rId8"/>
    <p:sldId id="285" r:id="rId9"/>
    <p:sldId id="286" r:id="rId10"/>
    <p:sldId id="287" r:id="rId11"/>
    <p:sldId id="288" r:id="rId12"/>
    <p:sldId id="298" r:id="rId13"/>
    <p:sldId id="299" r:id="rId14"/>
    <p:sldId id="300" r:id="rId15"/>
    <p:sldId id="301" r:id="rId16"/>
    <p:sldId id="319" r:id="rId17"/>
    <p:sldId id="318" r:id="rId18"/>
    <p:sldId id="305" r:id="rId19"/>
    <p:sldId id="275" r:id="rId20"/>
  </p:sldIdLst>
  <p:sldSz cx="18288000" cy="10287000"/>
  <p:notesSz cx="6858000" cy="9144000"/>
  <p:embeddedFontLst>
    <p:embeddedFont>
      <p:font typeface="Poppins Semi-Bold" panose="020B0604020202020204" charset="0"/>
      <p:regular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Poppins Bold" panose="020B0604020202020204" charset="0"/>
      <p:regular r:id="rId28"/>
    </p:embeddedFont>
    <p:embeddedFont>
      <p:font typeface="Poppins Ultra-Bold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427A19-ED52-400E-A476-D73223571783}" v="18" dt="2024-03-05T12:32:21.350"/>
  </p1510:revLst>
</p1510:revInfo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3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4.svg"/><Relationship Id="rId1" Type="http://schemas.openxmlformats.org/officeDocument/2006/relationships/image" Target="../media/image9.png"/><Relationship Id="rId6" Type="http://schemas.openxmlformats.org/officeDocument/2006/relationships/image" Target="../media/image18.svg"/><Relationship Id="rId5" Type="http://schemas.openxmlformats.org/officeDocument/2006/relationships/image" Target="../media/image11.png"/><Relationship Id="rId4" Type="http://schemas.openxmlformats.org/officeDocument/2006/relationships/image" Target="../media/image1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23.svg"/><Relationship Id="rId1" Type="http://schemas.openxmlformats.org/officeDocument/2006/relationships/image" Target="../media/image14.png"/><Relationship Id="rId6" Type="http://schemas.openxmlformats.org/officeDocument/2006/relationships/image" Target="../media/image27.svg"/><Relationship Id="rId5" Type="http://schemas.openxmlformats.org/officeDocument/2006/relationships/image" Target="../media/image16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4.svg"/><Relationship Id="rId1" Type="http://schemas.openxmlformats.org/officeDocument/2006/relationships/image" Target="../media/image9.png"/><Relationship Id="rId6" Type="http://schemas.openxmlformats.org/officeDocument/2006/relationships/image" Target="../media/image18.svg"/><Relationship Id="rId5" Type="http://schemas.openxmlformats.org/officeDocument/2006/relationships/image" Target="../media/image11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23.svg"/><Relationship Id="rId1" Type="http://schemas.openxmlformats.org/officeDocument/2006/relationships/image" Target="../media/image14.png"/><Relationship Id="rId6" Type="http://schemas.openxmlformats.org/officeDocument/2006/relationships/image" Target="../media/image27.svg"/><Relationship Id="rId5" Type="http://schemas.openxmlformats.org/officeDocument/2006/relationships/image" Target="../media/image1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5119D0-32F4-48FA-9379-A2A91E59F5B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EEF5A3D-738B-4784-AE34-429B10E4D1D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800" dirty="0"/>
            <a:t>Intellectual </a:t>
          </a:r>
          <a:r>
            <a:rPr lang="en-GB" sz="2800" i="1" dirty="0"/>
            <a:t>meta-virtue</a:t>
          </a:r>
          <a:r>
            <a:rPr lang="en-GB" sz="2800" dirty="0"/>
            <a:t> which guides the moral virtues </a:t>
          </a:r>
          <a:endParaRPr lang="en-US" sz="2800" dirty="0"/>
        </a:p>
      </dgm:t>
    </dgm:pt>
    <dgm:pt modelId="{F75EA677-E1C1-48DE-9120-49BD1C49F31C}" type="parTrans" cxnId="{8B00AD64-8D86-4EBA-9937-F0CB35609251}">
      <dgm:prSet/>
      <dgm:spPr/>
      <dgm:t>
        <a:bodyPr/>
        <a:lstStyle/>
        <a:p>
          <a:endParaRPr lang="en-US"/>
        </a:p>
      </dgm:t>
    </dgm:pt>
    <dgm:pt modelId="{9E83141D-7DBA-4C2A-9926-22F1F95B0E2D}" type="sibTrans" cxnId="{8B00AD64-8D86-4EBA-9937-F0CB35609251}">
      <dgm:prSet/>
      <dgm:spPr/>
      <dgm:t>
        <a:bodyPr/>
        <a:lstStyle/>
        <a:p>
          <a:endParaRPr lang="en-US"/>
        </a:p>
      </dgm:t>
    </dgm:pt>
    <dgm:pt modelId="{6571D310-FF28-467A-86F2-21C68A55F06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800" dirty="0"/>
            <a:t>Feeding on character traits cultivated in the young through habituation, </a:t>
          </a:r>
          <a:r>
            <a:rPr lang="en-GB" sz="2800" i="1" dirty="0"/>
            <a:t>phronesis</a:t>
          </a:r>
          <a:r>
            <a:rPr lang="en-GB" sz="2800" dirty="0"/>
            <a:t> – after it comes into play (when???) – re-evaluates those traits critically</a:t>
          </a:r>
          <a:endParaRPr lang="en-US" sz="2800" dirty="0"/>
        </a:p>
      </dgm:t>
    </dgm:pt>
    <dgm:pt modelId="{03D9B77D-B549-43F0-A61E-DDC66CBCCF7B}" type="parTrans" cxnId="{0C9C610B-363C-4647-A79E-99332E15351A}">
      <dgm:prSet/>
      <dgm:spPr/>
      <dgm:t>
        <a:bodyPr/>
        <a:lstStyle/>
        <a:p>
          <a:endParaRPr lang="en-US"/>
        </a:p>
      </dgm:t>
    </dgm:pt>
    <dgm:pt modelId="{D46B73FB-C024-41A7-B9BF-0D1EEF776E95}" type="sibTrans" cxnId="{0C9C610B-363C-4647-A79E-99332E15351A}">
      <dgm:prSet/>
      <dgm:spPr/>
      <dgm:t>
        <a:bodyPr/>
        <a:lstStyle/>
        <a:p>
          <a:endParaRPr lang="en-US"/>
        </a:p>
      </dgm:t>
    </dgm:pt>
    <dgm:pt modelId="{B559EBE7-218E-487A-8061-76C9983D4DE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800" dirty="0"/>
            <a:t>Core function to adjudicate the relative weight of different virtues in conflict situations and to reach a measured verdict about what to feel and do in light of </a:t>
          </a:r>
          <a:r>
            <a:rPr lang="en-GB" sz="2800" i="1" dirty="0"/>
            <a:t>eudaimonia</a:t>
          </a:r>
          <a:r>
            <a:rPr lang="en-GB" sz="2800" dirty="0"/>
            <a:t>: the ultimate good and unconditional end of human beings</a:t>
          </a:r>
          <a:endParaRPr lang="en-US" sz="2800" dirty="0"/>
        </a:p>
      </dgm:t>
    </dgm:pt>
    <dgm:pt modelId="{2C50ADFF-BDBD-4AB3-BD54-5A7C7EDB9BC1}" type="parTrans" cxnId="{2A407B18-59BB-48B5-BE89-CE4A9A833D75}">
      <dgm:prSet/>
      <dgm:spPr/>
      <dgm:t>
        <a:bodyPr/>
        <a:lstStyle/>
        <a:p>
          <a:endParaRPr lang="en-US"/>
        </a:p>
      </dgm:t>
    </dgm:pt>
    <dgm:pt modelId="{DE49BAFE-6E9B-4A21-BBBA-78D5B79B40C4}" type="sibTrans" cxnId="{2A407B18-59BB-48B5-BE89-CE4A9A833D75}">
      <dgm:prSet/>
      <dgm:spPr/>
      <dgm:t>
        <a:bodyPr/>
        <a:lstStyle/>
        <a:p>
          <a:endParaRPr lang="en-US"/>
        </a:p>
      </dgm:t>
    </dgm:pt>
    <dgm:pt modelId="{3AEA3009-F53D-4BC2-890E-FD51FEB3154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800" b="1" dirty="0"/>
            <a:t>EXCELLENCE IN ETHICAL DECISION MAKING</a:t>
          </a:r>
          <a:endParaRPr lang="en-US" sz="2800" dirty="0"/>
        </a:p>
      </dgm:t>
    </dgm:pt>
    <dgm:pt modelId="{26E458C1-3CA7-4CC3-819D-BBAAEB88672F}" type="parTrans" cxnId="{B8FF8770-7868-44E0-B94A-9F8DC0EAC4E8}">
      <dgm:prSet/>
      <dgm:spPr/>
      <dgm:t>
        <a:bodyPr/>
        <a:lstStyle/>
        <a:p>
          <a:endParaRPr lang="en-US"/>
        </a:p>
      </dgm:t>
    </dgm:pt>
    <dgm:pt modelId="{6AE36767-06FB-44DD-A871-65206D399491}" type="sibTrans" cxnId="{B8FF8770-7868-44E0-B94A-9F8DC0EAC4E8}">
      <dgm:prSet/>
      <dgm:spPr/>
      <dgm:t>
        <a:bodyPr/>
        <a:lstStyle/>
        <a:p>
          <a:endParaRPr lang="en-US"/>
        </a:p>
      </dgm:t>
    </dgm:pt>
    <dgm:pt modelId="{7AA71E2D-3905-49A2-93E5-1133C9AD6EDC}" type="pres">
      <dgm:prSet presAssocID="{3B5119D0-32F4-48FA-9379-A2A91E59F5B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4A2C5E-3168-4A93-975F-D4BA6E4A1E37}" type="pres">
      <dgm:prSet presAssocID="{3EEF5A3D-738B-4784-AE34-429B10E4D1DA}" presName="compNode" presStyleCnt="0"/>
      <dgm:spPr/>
    </dgm:pt>
    <dgm:pt modelId="{49D1479A-B8B1-45A1-AA2C-C5B517BBCD14}" type="pres">
      <dgm:prSet presAssocID="{3EEF5A3D-738B-4784-AE34-429B10E4D1DA}" presName="bgRect" presStyleLbl="bgShp" presStyleIdx="0" presStyleCnt="4"/>
      <dgm:spPr/>
    </dgm:pt>
    <dgm:pt modelId="{A83B729F-7274-4C33-8959-198FFF7C7C73}" type="pres">
      <dgm:prSet presAssocID="{3EEF5A3D-738B-4784-AE34-429B10E4D1DA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Reflection with solid fill"/>
        </a:ext>
      </dgm:extLst>
    </dgm:pt>
    <dgm:pt modelId="{5C43C82C-A080-45CD-9CBE-2225E99E07F6}" type="pres">
      <dgm:prSet presAssocID="{3EEF5A3D-738B-4784-AE34-429B10E4D1DA}" presName="spaceRect" presStyleCnt="0"/>
      <dgm:spPr/>
    </dgm:pt>
    <dgm:pt modelId="{68415636-E2D0-4539-AB48-CE0229A69AFB}" type="pres">
      <dgm:prSet presAssocID="{3EEF5A3D-738B-4784-AE34-429B10E4D1DA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76225F2-4167-4C52-8194-899B2E881139}" type="pres">
      <dgm:prSet presAssocID="{9E83141D-7DBA-4C2A-9926-22F1F95B0E2D}" presName="sibTrans" presStyleCnt="0"/>
      <dgm:spPr/>
    </dgm:pt>
    <dgm:pt modelId="{C9D2503A-EF1C-443D-A4BC-8812B63B5C4D}" type="pres">
      <dgm:prSet presAssocID="{6571D310-FF28-467A-86F2-21C68A55F06C}" presName="compNode" presStyleCnt="0"/>
      <dgm:spPr/>
    </dgm:pt>
    <dgm:pt modelId="{E6432A34-9515-4F74-9F09-6E77A889A41D}" type="pres">
      <dgm:prSet presAssocID="{6571D310-FF28-467A-86F2-21C68A55F06C}" presName="bgRect" presStyleLbl="bgShp" presStyleIdx="1" presStyleCnt="4"/>
      <dgm:spPr/>
    </dgm:pt>
    <dgm:pt modelId="{278BB11F-4FBE-4F77-A0B5-C96552743DEC}" type="pres">
      <dgm:prSet presAssocID="{6571D310-FF28-467A-86F2-21C68A55F06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ildren with solid fill"/>
        </a:ext>
      </dgm:extLst>
    </dgm:pt>
    <dgm:pt modelId="{A0F4F2DD-B497-44B4-8B69-340F3E76BB06}" type="pres">
      <dgm:prSet presAssocID="{6571D310-FF28-467A-86F2-21C68A55F06C}" presName="spaceRect" presStyleCnt="0"/>
      <dgm:spPr/>
    </dgm:pt>
    <dgm:pt modelId="{9450A1C5-67D2-47EF-BAF3-5049E3DC79A4}" type="pres">
      <dgm:prSet presAssocID="{6571D310-FF28-467A-86F2-21C68A55F06C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ED66CDE-119E-422E-A907-118093273F44}" type="pres">
      <dgm:prSet presAssocID="{D46B73FB-C024-41A7-B9BF-0D1EEF776E95}" presName="sibTrans" presStyleCnt="0"/>
      <dgm:spPr/>
    </dgm:pt>
    <dgm:pt modelId="{EEDF6E77-9298-4985-A4A9-548F65E8093C}" type="pres">
      <dgm:prSet presAssocID="{B559EBE7-218E-487A-8061-76C9983D4DE6}" presName="compNode" presStyleCnt="0"/>
      <dgm:spPr/>
    </dgm:pt>
    <dgm:pt modelId="{96F1A203-BCB2-489C-81AA-F4BA026C9B67}" type="pres">
      <dgm:prSet presAssocID="{B559EBE7-218E-487A-8061-76C9983D4DE6}" presName="bgRect" presStyleLbl="bgShp" presStyleIdx="2" presStyleCnt="4"/>
      <dgm:spPr/>
    </dgm:pt>
    <dgm:pt modelId="{CB80A90C-1F0C-46A9-92D0-5746745A9FC7}" type="pres">
      <dgm:prSet presAssocID="{B559EBE7-218E-487A-8061-76C9983D4DE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 with solid fill"/>
        </a:ext>
      </dgm:extLst>
    </dgm:pt>
    <dgm:pt modelId="{B361F803-B7C0-445E-BB30-055E7DC51BE2}" type="pres">
      <dgm:prSet presAssocID="{B559EBE7-218E-487A-8061-76C9983D4DE6}" presName="spaceRect" presStyleCnt="0"/>
      <dgm:spPr/>
    </dgm:pt>
    <dgm:pt modelId="{6F5F7FA5-E6D9-4C58-9B3B-1D92F198473C}" type="pres">
      <dgm:prSet presAssocID="{B559EBE7-218E-487A-8061-76C9983D4DE6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8B17336-CAAB-4CA0-8AE3-9AF220E34FD8}" type="pres">
      <dgm:prSet presAssocID="{DE49BAFE-6E9B-4A21-BBBA-78D5B79B40C4}" presName="sibTrans" presStyleCnt="0"/>
      <dgm:spPr/>
    </dgm:pt>
    <dgm:pt modelId="{DC243EED-B2F2-404A-B05E-F771544F7C23}" type="pres">
      <dgm:prSet presAssocID="{3AEA3009-F53D-4BC2-890E-FD51FEB3154C}" presName="compNode" presStyleCnt="0"/>
      <dgm:spPr/>
    </dgm:pt>
    <dgm:pt modelId="{4C05135A-D470-472D-B85D-6929F1BED858}" type="pres">
      <dgm:prSet presAssocID="{3AEA3009-F53D-4BC2-890E-FD51FEB3154C}" presName="bgRect" presStyleLbl="bgShp" presStyleIdx="3" presStyleCnt="4"/>
      <dgm:spPr/>
    </dgm:pt>
    <dgm:pt modelId="{93F8BCCB-0776-4C5E-B89F-8C62DCB9BC73}" type="pres">
      <dgm:prSet presAssocID="{3AEA3009-F53D-4BC2-890E-FD51FEB3154C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Owl with solid fill"/>
        </a:ext>
      </dgm:extLst>
    </dgm:pt>
    <dgm:pt modelId="{97C003C2-C9F1-4ADF-846E-7F42EAD2124E}" type="pres">
      <dgm:prSet presAssocID="{3AEA3009-F53D-4BC2-890E-FD51FEB3154C}" presName="spaceRect" presStyleCnt="0"/>
      <dgm:spPr/>
    </dgm:pt>
    <dgm:pt modelId="{CC0F4BA8-5503-4712-B163-122BCFA4AA4E}" type="pres">
      <dgm:prSet presAssocID="{3AEA3009-F53D-4BC2-890E-FD51FEB3154C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C9C610B-363C-4647-A79E-99332E15351A}" srcId="{3B5119D0-32F4-48FA-9379-A2A91E59F5BD}" destId="{6571D310-FF28-467A-86F2-21C68A55F06C}" srcOrd="1" destOrd="0" parTransId="{03D9B77D-B549-43F0-A61E-DDC66CBCCF7B}" sibTransId="{D46B73FB-C024-41A7-B9BF-0D1EEF776E95}"/>
    <dgm:cxn modelId="{C8118BB7-287C-490D-AFA0-2DFAE5C02346}" type="presOf" srcId="{3B5119D0-32F4-48FA-9379-A2A91E59F5BD}" destId="{7AA71E2D-3905-49A2-93E5-1133C9AD6EDC}" srcOrd="0" destOrd="0" presId="urn:microsoft.com/office/officeart/2018/2/layout/IconVerticalSolidList"/>
    <dgm:cxn modelId="{F64A359F-3D47-474D-9321-2F6993002054}" type="presOf" srcId="{3EEF5A3D-738B-4784-AE34-429B10E4D1DA}" destId="{68415636-E2D0-4539-AB48-CE0229A69AFB}" srcOrd="0" destOrd="0" presId="urn:microsoft.com/office/officeart/2018/2/layout/IconVerticalSolidList"/>
    <dgm:cxn modelId="{8B00AD64-8D86-4EBA-9937-F0CB35609251}" srcId="{3B5119D0-32F4-48FA-9379-A2A91E59F5BD}" destId="{3EEF5A3D-738B-4784-AE34-429B10E4D1DA}" srcOrd="0" destOrd="0" parTransId="{F75EA677-E1C1-48DE-9120-49BD1C49F31C}" sibTransId="{9E83141D-7DBA-4C2A-9926-22F1F95B0E2D}"/>
    <dgm:cxn modelId="{C66CE9E3-B104-4EEE-8DB9-7A440FD7B288}" type="presOf" srcId="{3AEA3009-F53D-4BC2-890E-FD51FEB3154C}" destId="{CC0F4BA8-5503-4712-B163-122BCFA4AA4E}" srcOrd="0" destOrd="0" presId="urn:microsoft.com/office/officeart/2018/2/layout/IconVerticalSolidList"/>
    <dgm:cxn modelId="{76FC64CF-3F81-46D6-99E0-9F5A7AD6AD90}" type="presOf" srcId="{B559EBE7-218E-487A-8061-76C9983D4DE6}" destId="{6F5F7FA5-E6D9-4C58-9B3B-1D92F198473C}" srcOrd="0" destOrd="0" presId="urn:microsoft.com/office/officeart/2018/2/layout/IconVerticalSolidList"/>
    <dgm:cxn modelId="{F3CD7FA5-39C0-4773-BB80-099137DCF950}" type="presOf" srcId="{6571D310-FF28-467A-86F2-21C68A55F06C}" destId="{9450A1C5-67D2-47EF-BAF3-5049E3DC79A4}" srcOrd="0" destOrd="0" presId="urn:microsoft.com/office/officeart/2018/2/layout/IconVerticalSolidList"/>
    <dgm:cxn modelId="{B8FF8770-7868-44E0-B94A-9F8DC0EAC4E8}" srcId="{3B5119D0-32F4-48FA-9379-A2A91E59F5BD}" destId="{3AEA3009-F53D-4BC2-890E-FD51FEB3154C}" srcOrd="3" destOrd="0" parTransId="{26E458C1-3CA7-4CC3-819D-BBAAEB88672F}" sibTransId="{6AE36767-06FB-44DD-A871-65206D399491}"/>
    <dgm:cxn modelId="{2A407B18-59BB-48B5-BE89-CE4A9A833D75}" srcId="{3B5119D0-32F4-48FA-9379-A2A91E59F5BD}" destId="{B559EBE7-218E-487A-8061-76C9983D4DE6}" srcOrd="2" destOrd="0" parTransId="{2C50ADFF-BDBD-4AB3-BD54-5A7C7EDB9BC1}" sibTransId="{DE49BAFE-6E9B-4A21-BBBA-78D5B79B40C4}"/>
    <dgm:cxn modelId="{26C38C7E-D089-4CAF-BA2F-602B3800D88C}" type="presParOf" srcId="{7AA71E2D-3905-49A2-93E5-1133C9AD6EDC}" destId="{CE4A2C5E-3168-4A93-975F-D4BA6E4A1E37}" srcOrd="0" destOrd="0" presId="urn:microsoft.com/office/officeart/2018/2/layout/IconVerticalSolidList"/>
    <dgm:cxn modelId="{7D06D112-1100-4C00-B05A-222AAFF3E80F}" type="presParOf" srcId="{CE4A2C5E-3168-4A93-975F-D4BA6E4A1E37}" destId="{49D1479A-B8B1-45A1-AA2C-C5B517BBCD14}" srcOrd="0" destOrd="0" presId="urn:microsoft.com/office/officeart/2018/2/layout/IconVerticalSolidList"/>
    <dgm:cxn modelId="{3BC22AE6-AC90-48A3-961E-626528327C91}" type="presParOf" srcId="{CE4A2C5E-3168-4A93-975F-D4BA6E4A1E37}" destId="{A83B729F-7274-4C33-8959-198FFF7C7C73}" srcOrd="1" destOrd="0" presId="urn:microsoft.com/office/officeart/2018/2/layout/IconVerticalSolidList"/>
    <dgm:cxn modelId="{6326A347-6CAE-4FD0-A16E-40D997EABD0D}" type="presParOf" srcId="{CE4A2C5E-3168-4A93-975F-D4BA6E4A1E37}" destId="{5C43C82C-A080-45CD-9CBE-2225E99E07F6}" srcOrd="2" destOrd="0" presId="urn:microsoft.com/office/officeart/2018/2/layout/IconVerticalSolidList"/>
    <dgm:cxn modelId="{D301856E-84D9-44A3-AB47-9A5D67F4CFD0}" type="presParOf" srcId="{CE4A2C5E-3168-4A93-975F-D4BA6E4A1E37}" destId="{68415636-E2D0-4539-AB48-CE0229A69AFB}" srcOrd="3" destOrd="0" presId="urn:microsoft.com/office/officeart/2018/2/layout/IconVerticalSolidList"/>
    <dgm:cxn modelId="{AE1C85E3-CA15-47FD-BDFE-713BF354BD97}" type="presParOf" srcId="{7AA71E2D-3905-49A2-93E5-1133C9AD6EDC}" destId="{A76225F2-4167-4C52-8194-899B2E881139}" srcOrd="1" destOrd="0" presId="urn:microsoft.com/office/officeart/2018/2/layout/IconVerticalSolidList"/>
    <dgm:cxn modelId="{1C599B37-6E60-451A-AD9E-AC8F96C6DE3A}" type="presParOf" srcId="{7AA71E2D-3905-49A2-93E5-1133C9AD6EDC}" destId="{C9D2503A-EF1C-443D-A4BC-8812B63B5C4D}" srcOrd="2" destOrd="0" presId="urn:microsoft.com/office/officeart/2018/2/layout/IconVerticalSolidList"/>
    <dgm:cxn modelId="{6A31D137-0474-4B83-8E30-756294982788}" type="presParOf" srcId="{C9D2503A-EF1C-443D-A4BC-8812B63B5C4D}" destId="{E6432A34-9515-4F74-9F09-6E77A889A41D}" srcOrd="0" destOrd="0" presId="urn:microsoft.com/office/officeart/2018/2/layout/IconVerticalSolidList"/>
    <dgm:cxn modelId="{E700C107-2596-4F62-9D5C-94BE079E2CC0}" type="presParOf" srcId="{C9D2503A-EF1C-443D-A4BC-8812B63B5C4D}" destId="{278BB11F-4FBE-4F77-A0B5-C96552743DEC}" srcOrd="1" destOrd="0" presId="urn:microsoft.com/office/officeart/2018/2/layout/IconVerticalSolidList"/>
    <dgm:cxn modelId="{AA8BEDCA-037F-4F9E-86E9-26C74587A5DF}" type="presParOf" srcId="{C9D2503A-EF1C-443D-A4BC-8812B63B5C4D}" destId="{A0F4F2DD-B497-44B4-8B69-340F3E76BB06}" srcOrd="2" destOrd="0" presId="urn:microsoft.com/office/officeart/2018/2/layout/IconVerticalSolidList"/>
    <dgm:cxn modelId="{252419F3-3307-4311-B033-E13849C1415C}" type="presParOf" srcId="{C9D2503A-EF1C-443D-A4BC-8812B63B5C4D}" destId="{9450A1C5-67D2-47EF-BAF3-5049E3DC79A4}" srcOrd="3" destOrd="0" presId="urn:microsoft.com/office/officeart/2018/2/layout/IconVerticalSolidList"/>
    <dgm:cxn modelId="{31CA9728-A5DA-4C57-9FA7-7D0AC6292A53}" type="presParOf" srcId="{7AA71E2D-3905-49A2-93E5-1133C9AD6EDC}" destId="{4ED66CDE-119E-422E-A907-118093273F44}" srcOrd="3" destOrd="0" presId="urn:microsoft.com/office/officeart/2018/2/layout/IconVerticalSolidList"/>
    <dgm:cxn modelId="{DB7BB05D-838F-4FC4-907B-AEEACD313A53}" type="presParOf" srcId="{7AA71E2D-3905-49A2-93E5-1133C9AD6EDC}" destId="{EEDF6E77-9298-4985-A4A9-548F65E8093C}" srcOrd="4" destOrd="0" presId="urn:microsoft.com/office/officeart/2018/2/layout/IconVerticalSolidList"/>
    <dgm:cxn modelId="{3A8A681D-87EE-432F-9F38-6378950FC491}" type="presParOf" srcId="{EEDF6E77-9298-4985-A4A9-548F65E8093C}" destId="{96F1A203-BCB2-489C-81AA-F4BA026C9B67}" srcOrd="0" destOrd="0" presId="urn:microsoft.com/office/officeart/2018/2/layout/IconVerticalSolidList"/>
    <dgm:cxn modelId="{25548794-6F04-4D16-8268-B502544F2CCC}" type="presParOf" srcId="{EEDF6E77-9298-4985-A4A9-548F65E8093C}" destId="{CB80A90C-1F0C-46A9-92D0-5746745A9FC7}" srcOrd="1" destOrd="0" presId="urn:microsoft.com/office/officeart/2018/2/layout/IconVerticalSolidList"/>
    <dgm:cxn modelId="{87F6E2FB-8F8F-447B-8FB8-C5EA37D3E206}" type="presParOf" srcId="{EEDF6E77-9298-4985-A4A9-548F65E8093C}" destId="{B361F803-B7C0-445E-BB30-055E7DC51BE2}" srcOrd="2" destOrd="0" presId="urn:microsoft.com/office/officeart/2018/2/layout/IconVerticalSolidList"/>
    <dgm:cxn modelId="{32240558-3538-40BF-A6D6-48316A1ECAF6}" type="presParOf" srcId="{EEDF6E77-9298-4985-A4A9-548F65E8093C}" destId="{6F5F7FA5-E6D9-4C58-9B3B-1D92F198473C}" srcOrd="3" destOrd="0" presId="urn:microsoft.com/office/officeart/2018/2/layout/IconVerticalSolidList"/>
    <dgm:cxn modelId="{D70BC47F-C94A-46AC-B815-9F0649F6F3DD}" type="presParOf" srcId="{7AA71E2D-3905-49A2-93E5-1133C9AD6EDC}" destId="{98B17336-CAAB-4CA0-8AE3-9AF220E34FD8}" srcOrd="5" destOrd="0" presId="urn:microsoft.com/office/officeart/2018/2/layout/IconVerticalSolidList"/>
    <dgm:cxn modelId="{65872D07-39E5-4871-85F7-FB784BC1D304}" type="presParOf" srcId="{7AA71E2D-3905-49A2-93E5-1133C9AD6EDC}" destId="{DC243EED-B2F2-404A-B05E-F771544F7C23}" srcOrd="6" destOrd="0" presId="urn:microsoft.com/office/officeart/2018/2/layout/IconVerticalSolidList"/>
    <dgm:cxn modelId="{C96811D5-2E4D-4A7B-984E-46C9311024EF}" type="presParOf" srcId="{DC243EED-B2F2-404A-B05E-F771544F7C23}" destId="{4C05135A-D470-472D-B85D-6929F1BED858}" srcOrd="0" destOrd="0" presId="urn:microsoft.com/office/officeart/2018/2/layout/IconVerticalSolidList"/>
    <dgm:cxn modelId="{B43844E6-90FE-4B48-9CCF-4A4703339A8E}" type="presParOf" srcId="{DC243EED-B2F2-404A-B05E-F771544F7C23}" destId="{93F8BCCB-0776-4C5E-B89F-8C62DCB9BC73}" srcOrd="1" destOrd="0" presId="urn:microsoft.com/office/officeart/2018/2/layout/IconVerticalSolidList"/>
    <dgm:cxn modelId="{737D8091-BD13-4C91-9BF5-95A0F73EC45E}" type="presParOf" srcId="{DC243EED-B2F2-404A-B05E-F771544F7C23}" destId="{97C003C2-C9F1-4ADF-846E-7F42EAD2124E}" srcOrd="2" destOrd="0" presId="urn:microsoft.com/office/officeart/2018/2/layout/IconVerticalSolidList"/>
    <dgm:cxn modelId="{CE819CC6-8463-4B33-A85B-A63D60B768A3}" type="presParOf" srcId="{DC243EED-B2F2-404A-B05E-F771544F7C23}" destId="{CC0F4BA8-5503-4712-B163-122BCFA4AA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041302-CD65-4A8F-8ADE-1699F48F3C8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GB"/>
        </a:p>
      </dgm:t>
    </dgm:pt>
    <dgm:pt modelId="{5F844675-9E92-47D0-AC7C-9996CFE62EAA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Moral</a:t>
          </a:r>
        </a:p>
      </dgm:t>
    </dgm:pt>
    <dgm:pt modelId="{33518FB4-CDB0-4A70-B37E-B7104AF7ED72}" type="parTrans" cxnId="{A429043A-15AD-4388-AE7D-1D4C9D115542}">
      <dgm:prSet/>
      <dgm:spPr/>
      <dgm:t>
        <a:bodyPr/>
        <a:lstStyle/>
        <a:p>
          <a:endParaRPr lang="en-GB"/>
        </a:p>
      </dgm:t>
    </dgm:pt>
    <dgm:pt modelId="{8DBD8366-A480-4BDB-BFBA-E537807DCC16}" type="sibTrans" cxnId="{A429043A-15AD-4388-AE7D-1D4C9D115542}">
      <dgm:prSet/>
      <dgm:spPr/>
      <dgm:t>
        <a:bodyPr/>
        <a:lstStyle/>
        <a:p>
          <a:endParaRPr lang="en-GB"/>
        </a:p>
      </dgm:t>
    </dgm:pt>
    <dgm:pt modelId="{9EC67DBA-00D1-4461-AFE6-3838CAEFF5DF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Intellectual</a:t>
          </a:r>
        </a:p>
      </dgm:t>
    </dgm:pt>
    <dgm:pt modelId="{EF3A0672-B7C0-49FD-9F8D-59D9503EF6B2}" type="parTrans" cxnId="{55541CCD-4553-46F0-8E14-EAEA0EB5BC3A}">
      <dgm:prSet/>
      <dgm:spPr/>
      <dgm:t>
        <a:bodyPr/>
        <a:lstStyle/>
        <a:p>
          <a:endParaRPr lang="en-GB"/>
        </a:p>
      </dgm:t>
    </dgm:pt>
    <dgm:pt modelId="{A7F79853-E87B-4470-91FC-3263D6D3EE07}" type="sibTrans" cxnId="{55541CCD-4553-46F0-8E14-EAEA0EB5BC3A}">
      <dgm:prSet/>
      <dgm:spPr/>
      <dgm:t>
        <a:bodyPr/>
        <a:lstStyle/>
        <a:p>
          <a:endParaRPr lang="en-GB"/>
        </a:p>
      </dgm:t>
    </dgm:pt>
    <dgm:pt modelId="{7A30CA8A-CF4C-4919-9486-86917031C23F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Civic</a:t>
          </a:r>
        </a:p>
      </dgm:t>
    </dgm:pt>
    <dgm:pt modelId="{BC874E1E-8725-4574-A013-7C27791CC590}" type="parTrans" cxnId="{ECCB6DAA-4A62-44C7-8258-6B3625842573}">
      <dgm:prSet/>
      <dgm:spPr/>
      <dgm:t>
        <a:bodyPr/>
        <a:lstStyle/>
        <a:p>
          <a:endParaRPr lang="en-GB"/>
        </a:p>
      </dgm:t>
    </dgm:pt>
    <dgm:pt modelId="{9810C7FD-DAFA-4156-BC8F-75F2E71EBDF4}" type="sibTrans" cxnId="{ECCB6DAA-4A62-44C7-8258-6B3625842573}">
      <dgm:prSet/>
      <dgm:spPr/>
      <dgm:t>
        <a:bodyPr/>
        <a:lstStyle/>
        <a:p>
          <a:endParaRPr lang="en-GB"/>
        </a:p>
      </dgm:t>
    </dgm:pt>
    <dgm:pt modelId="{0AE19631-8164-44CE-9F18-3BDFBAE1E5EC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Performance</a:t>
          </a:r>
        </a:p>
      </dgm:t>
    </dgm:pt>
    <dgm:pt modelId="{D824DC30-19D7-4A91-9C93-C97E5306CCE2}" type="parTrans" cxnId="{C3F19C10-1A45-412B-B4C1-960F60A606DF}">
      <dgm:prSet/>
      <dgm:spPr/>
      <dgm:t>
        <a:bodyPr/>
        <a:lstStyle/>
        <a:p>
          <a:endParaRPr lang="en-GB"/>
        </a:p>
      </dgm:t>
    </dgm:pt>
    <dgm:pt modelId="{1CD57736-E4D1-4AE2-A401-7A08CC809102}" type="sibTrans" cxnId="{C3F19C10-1A45-412B-B4C1-960F60A606DF}">
      <dgm:prSet/>
      <dgm:spPr/>
      <dgm:t>
        <a:bodyPr/>
        <a:lstStyle/>
        <a:p>
          <a:endParaRPr lang="en-GB"/>
        </a:p>
      </dgm:t>
    </dgm:pt>
    <dgm:pt modelId="{0D4CD781-115A-4ECC-89A1-4D5725D9AB94}" type="pres">
      <dgm:prSet presAssocID="{84041302-CD65-4A8F-8ADE-1699F48F3C8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64A3D7-13D2-4038-8B22-D8FDF1761838}" type="pres">
      <dgm:prSet presAssocID="{5F844675-9E92-47D0-AC7C-9996CFE62EAA}" presName="compNode" presStyleCnt="0"/>
      <dgm:spPr/>
    </dgm:pt>
    <dgm:pt modelId="{21BD5F2F-A6F9-41D8-B487-1308CFEDEA71}" type="pres">
      <dgm:prSet presAssocID="{5F844675-9E92-47D0-AC7C-9996CFE62EAA}" presName="iconBgRect" presStyleLbl="bgShp" presStyleIdx="0" presStyleCnt="4"/>
      <dgm:spPr/>
    </dgm:pt>
    <dgm:pt modelId="{52EC6E6B-8B04-463E-B20C-FB69686F3890}" type="pres">
      <dgm:prSet presAssocID="{5F844675-9E92-47D0-AC7C-9996CFE62EA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FF748814-A102-4DB5-A52C-E6BF5E31029C}" type="pres">
      <dgm:prSet presAssocID="{5F844675-9E92-47D0-AC7C-9996CFE62EAA}" presName="spaceRect" presStyleCnt="0"/>
      <dgm:spPr/>
    </dgm:pt>
    <dgm:pt modelId="{DC11989D-6B93-45B2-B384-96F9C8A91777}" type="pres">
      <dgm:prSet presAssocID="{5F844675-9E92-47D0-AC7C-9996CFE62EAA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CD0DFBE-516D-4D16-A776-080EE215CB5F}" type="pres">
      <dgm:prSet presAssocID="{8DBD8366-A480-4BDB-BFBA-E537807DCC16}" presName="sibTrans" presStyleCnt="0"/>
      <dgm:spPr/>
    </dgm:pt>
    <dgm:pt modelId="{DC22D4EF-191D-4519-B895-139383109CCE}" type="pres">
      <dgm:prSet presAssocID="{9EC67DBA-00D1-4461-AFE6-3838CAEFF5DF}" presName="compNode" presStyleCnt="0"/>
      <dgm:spPr/>
    </dgm:pt>
    <dgm:pt modelId="{90461317-2E9E-4E47-BF23-EE8AA5262FEF}" type="pres">
      <dgm:prSet presAssocID="{9EC67DBA-00D1-4461-AFE6-3838CAEFF5DF}" presName="iconBgRect" presStyleLbl="bgShp" presStyleIdx="1" presStyleCnt="4"/>
      <dgm:spPr/>
    </dgm:pt>
    <dgm:pt modelId="{09756969-1868-4614-B91A-460388918226}" type="pres">
      <dgm:prSet presAssocID="{9EC67DBA-00D1-4461-AFE6-3838CAEFF5D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15258C3C-8FDC-48A6-A417-EFEAA273BA92}" type="pres">
      <dgm:prSet presAssocID="{9EC67DBA-00D1-4461-AFE6-3838CAEFF5DF}" presName="spaceRect" presStyleCnt="0"/>
      <dgm:spPr/>
    </dgm:pt>
    <dgm:pt modelId="{CE743BDD-2D91-4808-911C-3BEB75D0493E}" type="pres">
      <dgm:prSet presAssocID="{9EC67DBA-00D1-4461-AFE6-3838CAEFF5DF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DE3C376-995E-4C0C-8B18-5ACF87E6A03D}" type="pres">
      <dgm:prSet presAssocID="{A7F79853-E87B-4470-91FC-3263D6D3EE07}" presName="sibTrans" presStyleCnt="0"/>
      <dgm:spPr/>
    </dgm:pt>
    <dgm:pt modelId="{4AC1024B-9D69-41EC-9B1D-8481E87F673A}" type="pres">
      <dgm:prSet presAssocID="{7A30CA8A-CF4C-4919-9486-86917031C23F}" presName="compNode" presStyleCnt="0"/>
      <dgm:spPr/>
    </dgm:pt>
    <dgm:pt modelId="{F0BE2917-8FFD-4801-BEA3-E36A63B96A71}" type="pres">
      <dgm:prSet presAssocID="{7A30CA8A-CF4C-4919-9486-86917031C23F}" presName="iconBgRect" presStyleLbl="bgShp" presStyleIdx="2" presStyleCnt="4"/>
      <dgm:spPr/>
    </dgm:pt>
    <dgm:pt modelId="{CA2A7BD3-A4D2-480A-B29A-FF15256B5944}" type="pres">
      <dgm:prSet presAssocID="{7A30CA8A-CF4C-4919-9486-86917031C23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B62B5A79-E21D-4EA6-BEE5-AE18568F2CED}" type="pres">
      <dgm:prSet presAssocID="{7A30CA8A-CF4C-4919-9486-86917031C23F}" presName="spaceRect" presStyleCnt="0"/>
      <dgm:spPr/>
    </dgm:pt>
    <dgm:pt modelId="{74F5E063-80F0-430D-BE99-44A75862C768}" type="pres">
      <dgm:prSet presAssocID="{7A30CA8A-CF4C-4919-9486-86917031C23F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3323F9C-25A8-4EE8-9251-39915E15B460}" type="pres">
      <dgm:prSet presAssocID="{9810C7FD-DAFA-4156-BC8F-75F2E71EBDF4}" presName="sibTrans" presStyleCnt="0"/>
      <dgm:spPr/>
    </dgm:pt>
    <dgm:pt modelId="{5FD4F800-4226-4480-8538-5EF2417B53FE}" type="pres">
      <dgm:prSet presAssocID="{0AE19631-8164-44CE-9F18-3BDFBAE1E5EC}" presName="compNode" presStyleCnt="0"/>
      <dgm:spPr/>
    </dgm:pt>
    <dgm:pt modelId="{3CE4E3E3-9886-4187-A17E-512CA5BA5D19}" type="pres">
      <dgm:prSet presAssocID="{0AE19631-8164-44CE-9F18-3BDFBAE1E5EC}" presName="iconBgRect" presStyleLbl="bgShp" presStyleIdx="3" presStyleCnt="4"/>
      <dgm:spPr/>
    </dgm:pt>
    <dgm:pt modelId="{6058FF63-8E2F-4A95-B51A-7DADCFB4B705}" type="pres">
      <dgm:prSet presAssocID="{0AE19631-8164-44CE-9F18-3BDFBAE1E5E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428D8FDB-0512-4FE1-A07D-C5BDA9200E8C}" type="pres">
      <dgm:prSet presAssocID="{0AE19631-8164-44CE-9F18-3BDFBAE1E5EC}" presName="spaceRect" presStyleCnt="0"/>
      <dgm:spPr/>
    </dgm:pt>
    <dgm:pt modelId="{DBDD621B-88D4-48AC-B2CF-234CF31F12DB}" type="pres">
      <dgm:prSet presAssocID="{0AE19631-8164-44CE-9F18-3BDFBAE1E5EC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80EF4D-98E6-4207-863D-0F6D615232B0}" type="presOf" srcId="{9EC67DBA-00D1-4461-AFE6-3838CAEFF5DF}" destId="{CE743BDD-2D91-4808-911C-3BEB75D0493E}" srcOrd="0" destOrd="0" presId="urn:microsoft.com/office/officeart/2018/5/layout/IconCircleLabelList"/>
    <dgm:cxn modelId="{A54F7E3A-ECEE-49A6-AC8C-D8DD6A74C2C2}" type="presOf" srcId="{0AE19631-8164-44CE-9F18-3BDFBAE1E5EC}" destId="{DBDD621B-88D4-48AC-B2CF-234CF31F12DB}" srcOrd="0" destOrd="0" presId="urn:microsoft.com/office/officeart/2018/5/layout/IconCircleLabelList"/>
    <dgm:cxn modelId="{C3F19C10-1A45-412B-B4C1-960F60A606DF}" srcId="{84041302-CD65-4A8F-8ADE-1699F48F3C80}" destId="{0AE19631-8164-44CE-9F18-3BDFBAE1E5EC}" srcOrd="3" destOrd="0" parTransId="{D824DC30-19D7-4A91-9C93-C97E5306CCE2}" sibTransId="{1CD57736-E4D1-4AE2-A401-7A08CC809102}"/>
    <dgm:cxn modelId="{2CE497E8-C841-422D-94F5-F230474684C9}" type="presOf" srcId="{84041302-CD65-4A8F-8ADE-1699F48F3C80}" destId="{0D4CD781-115A-4ECC-89A1-4D5725D9AB94}" srcOrd="0" destOrd="0" presId="urn:microsoft.com/office/officeart/2018/5/layout/IconCircleLabelList"/>
    <dgm:cxn modelId="{55541CCD-4553-46F0-8E14-EAEA0EB5BC3A}" srcId="{84041302-CD65-4A8F-8ADE-1699F48F3C80}" destId="{9EC67DBA-00D1-4461-AFE6-3838CAEFF5DF}" srcOrd="1" destOrd="0" parTransId="{EF3A0672-B7C0-49FD-9F8D-59D9503EF6B2}" sibTransId="{A7F79853-E87B-4470-91FC-3263D6D3EE07}"/>
    <dgm:cxn modelId="{A429043A-15AD-4388-AE7D-1D4C9D115542}" srcId="{84041302-CD65-4A8F-8ADE-1699F48F3C80}" destId="{5F844675-9E92-47D0-AC7C-9996CFE62EAA}" srcOrd="0" destOrd="0" parTransId="{33518FB4-CDB0-4A70-B37E-B7104AF7ED72}" sibTransId="{8DBD8366-A480-4BDB-BFBA-E537807DCC16}"/>
    <dgm:cxn modelId="{1E87551B-8FE2-456B-B104-EBD1694D51B3}" type="presOf" srcId="{5F844675-9E92-47D0-AC7C-9996CFE62EAA}" destId="{DC11989D-6B93-45B2-B384-96F9C8A91777}" srcOrd="0" destOrd="0" presId="urn:microsoft.com/office/officeart/2018/5/layout/IconCircleLabelList"/>
    <dgm:cxn modelId="{E2B658D4-FDC7-40A1-956B-8823DFE0DF66}" type="presOf" srcId="{7A30CA8A-CF4C-4919-9486-86917031C23F}" destId="{74F5E063-80F0-430D-BE99-44A75862C768}" srcOrd="0" destOrd="0" presId="urn:microsoft.com/office/officeart/2018/5/layout/IconCircleLabelList"/>
    <dgm:cxn modelId="{ECCB6DAA-4A62-44C7-8258-6B3625842573}" srcId="{84041302-CD65-4A8F-8ADE-1699F48F3C80}" destId="{7A30CA8A-CF4C-4919-9486-86917031C23F}" srcOrd="2" destOrd="0" parTransId="{BC874E1E-8725-4574-A013-7C27791CC590}" sibTransId="{9810C7FD-DAFA-4156-BC8F-75F2E71EBDF4}"/>
    <dgm:cxn modelId="{271226DB-8B83-4DBC-80A8-471CEED0470D}" type="presParOf" srcId="{0D4CD781-115A-4ECC-89A1-4D5725D9AB94}" destId="{A264A3D7-13D2-4038-8B22-D8FDF1761838}" srcOrd="0" destOrd="0" presId="urn:microsoft.com/office/officeart/2018/5/layout/IconCircleLabelList"/>
    <dgm:cxn modelId="{544DEDBC-17B2-43D9-84A4-3586CD023790}" type="presParOf" srcId="{A264A3D7-13D2-4038-8B22-D8FDF1761838}" destId="{21BD5F2F-A6F9-41D8-B487-1308CFEDEA71}" srcOrd="0" destOrd="0" presId="urn:microsoft.com/office/officeart/2018/5/layout/IconCircleLabelList"/>
    <dgm:cxn modelId="{8AD18785-8BB3-400E-8405-A35125178BC9}" type="presParOf" srcId="{A264A3D7-13D2-4038-8B22-D8FDF1761838}" destId="{52EC6E6B-8B04-463E-B20C-FB69686F3890}" srcOrd="1" destOrd="0" presId="urn:microsoft.com/office/officeart/2018/5/layout/IconCircleLabelList"/>
    <dgm:cxn modelId="{1566D338-7CC0-44C0-BECC-6155E3D118B8}" type="presParOf" srcId="{A264A3D7-13D2-4038-8B22-D8FDF1761838}" destId="{FF748814-A102-4DB5-A52C-E6BF5E31029C}" srcOrd="2" destOrd="0" presId="urn:microsoft.com/office/officeart/2018/5/layout/IconCircleLabelList"/>
    <dgm:cxn modelId="{20F36085-40C4-4890-9531-32EA5E387860}" type="presParOf" srcId="{A264A3D7-13D2-4038-8B22-D8FDF1761838}" destId="{DC11989D-6B93-45B2-B384-96F9C8A91777}" srcOrd="3" destOrd="0" presId="urn:microsoft.com/office/officeart/2018/5/layout/IconCircleLabelList"/>
    <dgm:cxn modelId="{FAC368D0-505F-43AC-9C31-111888C81DC9}" type="presParOf" srcId="{0D4CD781-115A-4ECC-89A1-4D5725D9AB94}" destId="{3CD0DFBE-516D-4D16-A776-080EE215CB5F}" srcOrd="1" destOrd="0" presId="urn:microsoft.com/office/officeart/2018/5/layout/IconCircleLabelList"/>
    <dgm:cxn modelId="{2C091A4D-F570-4DFC-8B94-A8A68A2CB4B3}" type="presParOf" srcId="{0D4CD781-115A-4ECC-89A1-4D5725D9AB94}" destId="{DC22D4EF-191D-4519-B895-139383109CCE}" srcOrd="2" destOrd="0" presId="urn:microsoft.com/office/officeart/2018/5/layout/IconCircleLabelList"/>
    <dgm:cxn modelId="{B2568EA0-C7D1-466A-9B7E-F8DFE8A958A8}" type="presParOf" srcId="{DC22D4EF-191D-4519-B895-139383109CCE}" destId="{90461317-2E9E-4E47-BF23-EE8AA5262FEF}" srcOrd="0" destOrd="0" presId="urn:microsoft.com/office/officeart/2018/5/layout/IconCircleLabelList"/>
    <dgm:cxn modelId="{819E2B82-55F9-4770-9E49-ECB593FE8D95}" type="presParOf" srcId="{DC22D4EF-191D-4519-B895-139383109CCE}" destId="{09756969-1868-4614-B91A-460388918226}" srcOrd="1" destOrd="0" presId="urn:microsoft.com/office/officeart/2018/5/layout/IconCircleLabelList"/>
    <dgm:cxn modelId="{812C6D6E-AD6C-4545-BBD9-545F2C46DE93}" type="presParOf" srcId="{DC22D4EF-191D-4519-B895-139383109CCE}" destId="{15258C3C-8FDC-48A6-A417-EFEAA273BA92}" srcOrd="2" destOrd="0" presId="urn:microsoft.com/office/officeart/2018/5/layout/IconCircleLabelList"/>
    <dgm:cxn modelId="{94A33F2E-EE0B-4B75-A158-85B813714442}" type="presParOf" srcId="{DC22D4EF-191D-4519-B895-139383109CCE}" destId="{CE743BDD-2D91-4808-911C-3BEB75D0493E}" srcOrd="3" destOrd="0" presId="urn:microsoft.com/office/officeart/2018/5/layout/IconCircleLabelList"/>
    <dgm:cxn modelId="{DF61C2C4-9292-469A-BB4C-6EA10A621CAD}" type="presParOf" srcId="{0D4CD781-115A-4ECC-89A1-4D5725D9AB94}" destId="{BDE3C376-995E-4C0C-8B18-5ACF87E6A03D}" srcOrd="3" destOrd="0" presId="urn:microsoft.com/office/officeart/2018/5/layout/IconCircleLabelList"/>
    <dgm:cxn modelId="{29325D63-9B2F-447E-BFEB-F7BA79C292B8}" type="presParOf" srcId="{0D4CD781-115A-4ECC-89A1-4D5725D9AB94}" destId="{4AC1024B-9D69-41EC-9B1D-8481E87F673A}" srcOrd="4" destOrd="0" presId="urn:microsoft.com/office/officeart/2018/5/layout/IconCircleLabelList"/>
    <dgm:cxn modelId="{8430679A-ECA0-4C71-AE16-8D5D9CF2EBF2}" type="presParOf" srcId="{4AC1024B-9D69-41EC-9B1D-8481E87F673A}" destId="{F0BE2917-8FFD-4801-BEA3-E36A63B96A71}" srcOrd="0" destOrd="0" presId="urn:microsoft.com/office/officeart/2018/5/layout/IconCircleLabelList"/>
    <dgm:cxn modelId="{FF5CBB52-BD00-4D66-8603-E4C7AD0D284A}" type="presParOf" srcId="{4AC1024B-9D69-41EC-9B1D-8481E87F673A}" destId="{CA2A7BD3-A4D2-480A-B29A-FF15256B5944}" srcOrd="1" destOrd="0" presId="urn:microsoft.com/office/officeart/2018/5/layout/IconCircleLabelList"/>
    <dgm:cxn modelId="{68B112A2-EB1B-4C02-84C6-DAB3AAE9749C}" type="presParOf" srcId="{4AC1024B-9D69-41EC-9B1D-8481E87F673A}" destId="{B62B5A79-E21D-4EA6-BEE5-AE18568F2CED}" srcOrd="2" destOrd="0" presId="urn:microsoft.com/office/officeart/2018/5/layout/IconCircleLabelList"/>
    <dgm:cxn modelId="{AA23998C-94E4-433B-8CA5-A65F31563D92}" type="presParOf" srcId="{4AC1024B-9D69-41EC-9B1D-8481E87F673A}" destId="{74F5E063-80F0-430D-BE99-44A75862C768}" srcOrd="3" destOrd="0" presId="urn:microsoft.com/office/officeart/2018/5/layout/IconCircleLabelList"/>
    <dgm:cxn modelId="{E55AD7FA-3067-4744-AB9C-DBCE1301E7DD}" type="presParOf" srcId="{0D4CD781-115A-4ECC-89A1-4D5725D9AB94}" destId="{13323F9C-25A8-4EE8-9251-39915E15B460}" srcOrd="5" destOrd="0" presId="urn:microsoft.com/office/officeart/2018/5/layout/IconCircleLabelList"/>
    <dgm:cxn modelId="{0C0EA5AE-3E69-43F1-A6A0-27EF06CF7E91}" type="presParOf" srcId="{0D4CD781-115A-4ECC-89A1-4D5725D9AB94}" destId="{5FD4F800-4226-4480-8538-5EF2417B53FE}" srcOrd="6" destOrd="0" presId="urn:microsoft.com/office/officeart/2018/5/layout/IconCircleLabelList"/>
    <dgm:cxn modelId="{91BF7FB7-A797-4024-AEB8-DB650099D6C2}" type="presParOf" srcId="{5FD4F800-4226-4480-8538-5EF2417B53FE}" destId="{3CE4E3E3-9886-4187-A17E-512CA5BA5D19}" srcOrd="0" destOrd="0" presId="urn:microsoft.com/office/officeart/2018/5/layout/IconCircleLabelList"/>
    <dgm:cxn modelId="{81C9E18C-2828-4243-B343-0ECE9BC52BDE}" type="presParOf" srcId="{5FD4F800-4226-4480-8538-5EF2417B53FE}" destId="{6058FF63-8E2F-4A95-B51A-7DADCFB4B705}" srcOrd="1" destOrd="0" presId="urn:microsoft.com/office/officeart/2018/5/layout/IconCircleLabelList"/>
    <dgm:cxn modelId="{828969B0-37EC-414E-9B47-3EF24C8E03A0}" type="presParOf" srcId="{5FD4F800-4226-4480-8538-5EF2417B53FE}" destId="{428D8FDB-0512-4FE1-A07D-C5BDA9200E8C}" srcOrd="2" destOrd="0" presId="urn:microsoft.com/office/officeart/2018/5/layout/IconCircleLabelList"/>
    <dgm:cxn modelId="{87E50817-F473-4D21-A8F9-01E2A3FFA7E7}" type="presParOf" srcId="{5FD4F800-4226-4480-8538-5EF2417B53FE}" destId="{DBDD621B-88D4-48AC-B2CF-234CF31F12D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27B8D5-30A8-4685-8E3B-F06756F75D2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474593-6258-4951-BA2F-0AF4158416E2}">
      <dgm:prSet/>
      <dgm:spPr/>
      <dgm:t>
        <a:bodyPr/>
        <a:lstStyle/>
        <a:p>
          <a:r>
            <a:rPr lang="en-GB" dirty="0"/>
            <a:t>The </a:t>
          </a:r>
          <a:r>
            <a:rPr lang="en-GB" b="1" dirty="0"/>
            <a:t>Standard Aristotelian Model</a:t>
          </a:r>
          <a:r>
            <a:rPr lang="en-GB" dirty="0"/>
            <a:t> </a:t>
          </a:r>
          <a:br>
            <a:rPr lang="en-GB" dirty="0"/>
          </a:br>
          <a:r>
            <a:rPr lang="en-GB" dirty="0"/>
            <a:t>see above (Russell, Snow, Kristjánsson &amp; Fowers)</a:t>
          </a:r>
          <a:endParaRPr lang="en-US" dirty="0"/>
        </a:p>
      </dgm:t>
    </dgm:pt>
    <dgm:pt modelId="{88EE2842-9071-4B7C-8301-AE3919DB6182}" type="parTrans" cxnId="{63615454-D522-403B-A361-313E42DF7A27}">
      <dgm:prSet/>
      <dgm:spPr/>
      <dgm:t>
        <a:bodyPr/>
        <a:lstStyle/>
        <a:p>
          <a:endParaRPr lang="en-US"/>
        </a:p>
      </dgm:t>
    </dgm:pt>
    <dgm:pt modelId="{9A907B21-627E-4216-A61B-8BDE18105BA8}" type="sibTrans" cxnId="{63615454-D522-403B-A361-313E42DF7A27}">
      <dgm:prSet/>
      <dgm:spPr/>
      <dgm:t>
        <a:bodyPr/>
        <a:lstStyle/>
        <a:p>
          <a:endParaRPr lang="en-US"/>
        </a:p>
      </dgm:t>
    </dgm:pt>
    <dgm:pt modelId="{3CFE3E98-39B8-40CC-9A5F-E46A6A315F3E}">
      <dgm:prSet/>
      <dgm:spPr/>
      <dgm:t>
        <a:bodyPr/>
        <a:lstStyle/>
        <a:p>
          <a:r>
            <a:rPr lang="en-GB" dirty="0"/>
            <a:t>The </a:t>
          </a:r>
          <a:r>
            <a:rPr lang="en-GB" b="1" dirty="0" err="1"/>
            <a:t>Aretai</a:t>
          </a:r>
          <a:r>
            <a:rPr lang="en-GB" b="1" dirty="0"/>
            <a:t> Model</a:t>
          </a:r>
          <a:r>
            <a:rPr lang="en-GB" dirty="0"/>
            <a:t> </a:t>
          </a:r>
          <a:br>
            <a:rPr lang="en-GB" dirty="0"/>
          </a:br>
          <a:r>
            <a:rPr lang="en-GB" dirty="0"/>
            <a:t>General expertise in ethical decision-making, logically prior to individual virtues (De Caro &amp; Vaccarezza - &amp; Navarini et al.)</a:t>
          </a:r>
          <a:endParaRPr lang="en-US" dirty="0"/>
        </a:p>
      </dgm:t>
    </dgm:pt>
    <dgm:pt modelId="{4F993126-463F-497A-BD2D-704BE658C10A}" type="parTrans" cxnId="{9458E110-CA54-4EF8-9439-1A6FDFC33051}">
      <dgm:prSet/>
      <dgm:spPr/>
      <dgm:t>
        <a:bodyPr/>
        <a:lstStyle/>
        <a:p>
          <a:endParaRPr lang="en-US"/>
        </a:p>
      </dgm:t>
    </dgm:pt>
    <dgm:pt modelId="{9B30304B-FFE7-4CE3-87D6-3C9884CD6E11}" type="sibTrans" cxnId="{9458E110-CA54-4EF8-9439-1A6FDFC33051}">
      <dgm:prSet/>
      <dgm:spPr/>
      <dgm:t>
        <a:bodyPr/>
        <a:lstStyle/>
        <a:p>
          <a:endParaRPr lang="en-US"/>
        </a:p>
      </dgm:t>
    </dgm:pt>
    <dgm:pt modelId="{48525238-28A5-4B14-B115-A73F28304496}">
      <dgm:prSet/>
      <dgm:spPr/>
      <dgm:t>
        <a:bodyPr/>
        <a:lstStyle/>
        <a:p>
          <a:r>
            <a:rPr lang="en-GB" dirty="0"/>
            <a:t>The </a:t>
          </a:r>
          <a:r>
            <a:rPr lang="en-GB" b="1" dirty="0" err="1"/>
            <a:t>Eliminativist</a:t>
          </a:r>
          <a:r>
            <a:rPr lang="en-GB" b="1" dirty="0"/>
            <a:t> Model</a:t>
          </a:r>
          <a:r>
            <a:rPr lang="en-GB" dirty="0"/>
            <a:t> </a:t>
          </a:r>
          <a:br>
            <a:rPr lang="en-GB" dirty="0"/>
          </a:br>
          <a:r>
            <a:rPr lang="en-GB" dirty="0"/>
            <a:t>No special construct, is divided between different psychological processes (Miller, Lapsley)</a:t>
          </a:r>
          <a:endParaRPr lang="en-US" dirty="0"/>
        </a:p>
      </dgm:t>
    </dgm:pt>
    <dgm:pt modelId="{E9B6080E-8842-40B7-B9C2-A6A9F1997521}" type="parTrans" cxnId="{2392E49F-263D-4DCD-94A5-E44939649E64}">
      <dgm:prSet/>
      <dgm:spPr/>
      <dgm:t>
        <a:bodyPr/>
        <a:lstStyle/>
        <a:p>
          <a:endParaRPr lang="en-US"/>
        </a:p>
      </dgm:t>
    </dgm:pt>
    <dgm:pt modelId="{2AE472B7-4995-4A3F-BD99-A51280A15384}" type="sibTrans" cxnId="{2392E49F-263D-4DCD-94A5-E44939649E64}">
      <dgm:prSet/>
      <dgm:spPr/>
      <dgm:t>
        <a:bodyPr/>
        <a:lstStyle/>
        <a:p>
          <a:endParaRPr lang="en-US"/>
        </a:p>
      </dgm:t>
    </dgm:pt>
    <dgm:pt modelId="{A3A6382B-E4E9-412B-AA79-1642122B8D30}">
      <dgm:prSet/>
      <dgm:spPr/>
      <dgm:t>
        <a:bodyPr/>
        <a:lstStyle/>
        <a:p>
          <a:r>
            <a:rPr lang="en-GB" dirty="0"/>
            <a:t>The</a:t>
          </a:r>
          <a:r>
            <a:rPr lang="en-GB" b="1" dirty="0"/>
            <a:t> </a:t>
          </a:r>
          <a:r>
            <a:rPr lang="en-GB" b="1" dirty="0" err="1"/>
            <a:t>MacIntyrean</a:t>
          </a:r>
          <a:r>
            <a:rPr lang="en-GB" b="1" dirty="0"/>
            <a:t> model </a:t>
          </a:r>
          <a:br>
            <a:rPr lang="en-GB" b="1" dirty="0"/>
          </a:br>
          <a:r>
            <a:rPr lang="en-GB" dirty="0"/>
            <a:t>General decision-making skills within ‘practices’ (</a:t>
          </a:r>
          <a:r>
            <a:rPr lang="en-GB" dirty="0" err="1"/>
            <a:t>MacIntyre</a:t>
          </a:r>
          <a:r>
            <a:rPr lang="en-GB" dirty="0"/>
            <a:t>)</a:t>
          </a:r>
          <a:endParaRPr lang="en-US" dirty="0"/>
        </a:p>
      </dgm:t>
    </dgm:pt>
    <dgm:pt modelId="{2B660248-21BC-4075-A9F2-F632CDB5EFD5}" type="parTrans" cxnId="{9DE48EF7-BD50-45AD-8697-61E56A6AE182}">
      <dgm:prSet/>
      <dgm:spPr/>
      <dgm:t>
        <a:bodyPr/>
        <a:lstStyle/>
        <a:p>
          <a:endParaRPr lang="en-US"/>
        </a:p>
      </dgm:t>
    </dgm:pt>
    <dgm:pt modelId="{36AB7B10-174D-445F-A1B5-4127D379206E}" type="sibTrans" cxnId="{9DE48EF7-BD50-45AD-8697-61E56A6AE182}">
      <dgm:prSet/>
      <dgm:spPr/>
      <dgm:t>
        <a:bodyPr/>
        <a:lstStyle/>
        <a:p>
          <a:endParaRPr lang="en-US"/>
        </a:p>
      </dgm:t>
    </dgm:pt>
    <dgm:pt modelId="{763DC383-BAE0-4562-B4C2-4D8C62CF54BB}">
      <dgm:prSet/>
      <dgm:spPr/>
      <dgm:t>
        <a:bodyPr/>
        <a:lstStyle/>
        <a:p>
          <a:r>
            <a:rPr lang="en-GB" dirty="0"/>
            <a:t>The </a:t>
          </a:r>
          <a:r>
            <a:rPr lang="en-GB" b="1" dirty="0"/>
            <a:t>Postmodernist Model</a:t>
          </a:r>
          <a:br>
            <a:rPr lang="en-GB" b="1" dirty="0"/>
          </a:br>
          <a:r>
            <a:rPr lang="en-GB" dirty="0"/>
            <a:t>Non-rational intuitive artistry (</a:t>
          </a:r>
          <a:r>
            <a:rPr lang="en-GB" dirty="0" err="1"/>
            <a:t>Kemmis</a:t>
          </a:r>
          <a:r>
            <a:rPr lang="en-GB" dirty="0"/>
            <a:t>, W. Carr)</a:t>
          </a:r>
          <a:endParaRPr lang="en-US" dirty="0"/>
        </a:p>
      </dgm:t>
    </dgm:pt>
    <dgm:pt modelId="{9C285980-F138-442A-8A24-304D5FCE9C99}" type="parTrans" cxnId="{38B7F5E7-41CC-40DD-A08C-A24A02FE8049}">
      <dgm:prSet/>
      <dgm:spPr/>
      <dgm:t>
        <a:bodyPr/>
        <a:lstStyle/>
        <a:p>
          <a:endParaRPr lang="en-US"/>
        </a:p>
      </dgm:t>
    </dgm:pt>
    <dgm:pt modelId="{16D83B80-AF0D-4781-B0C6-3D1944A112D9}" type="sibTrans" cxnId="{38B7F5E7-41CC-40DD-A08C-A24A02FE8049}">
      <dgm:prSet/>
      <dgm:spPr/>
      <dgm:t>
        <a:bodyPr/>
        <a:lstStyle/>
        <a:p>
          <a:endParaRPr lang="en-US"/>
        </a:p>
      </dgm:t>
    </dgm:pt>
    <dgm:pt modelId="{00692662-C1C9-4C27-B49A-BE1C3DD3603C}" type="pres">
      <dgm:prSet presAssocID="{9A27B8D5-30A8-4685-8E3B-F06756F75D2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61DC78-CA93-4A9A-BE2E-EA8941AD7DF5}" type="pres">
      <dgm:prSet presAssocID="{B8474593-6258-4951-BA2F-0AF4158416E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A54F8-B263-4B4F-8B1C-BC6C90671770}" type="pres">
      <dgm:prSet presAssocID="{9A907B21-627E-4216-A61B-8BDE18105BA8}" presName="sibTrans" presStyleCnt="0"/>
      <dgm:spPr/>
    </dgm:pt>
    <dgm:pt modelId="{BBF4EF60-C779-4BB4-A08C-CA88A656BA27}" type="pres">
      <dgm:prSet presAssocID="{3CFE3E98-39B8-40CC-9A5F-E46A6A315F3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E48A3-CB48-4DF5-8776-8BB7615104BD}" type="pres">
      <dgm:prSet presAssocID="{9B30304B-FFE7-4CE3-87D6-3C9884CD6E11}" presName="sibTrans" presStyleCnt="0"/>
      <dgm:spPr/>
    </dgm:pt>
    <dgm:pt modelId="{FE969C76-8F8D-4662-A43E-BA75C1A38014}" type="pres">
      <dgm:prSet presAssocID="{48525238-28A5-4B14-B115-A73F2830449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4E197-2C43-4553-9DCA-207E12C783CC}" type="pres">
      <dgm:prSet presAssocID="{2AE472B7-4995-4A3F-BD99-A51280A15384}" presName="sibTrans" presStyleCnt="0"/>
      <dgm:spPr/>
    </dgm:pt>
    <dgm:pt modelId="{181C46C3-C6CD-481A-A3CF-3B9A6628030D}" type="pres">
      <dgm:prSet presAssocID="{A3A6382B-E4E9-412B-AA79-1642122B8D3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8517B-A16F-48A6-83E6-218FA6197FDC}" type="pres">
      <dgm:prSet presAssocID="{36AB7B10-174D-445F-A1B5-4127D379206E}" presName="sibTrans" presStyleCnt="0"/>
      <dgm:spPr/>
    </dgm:pt>
    <dgm:pt modelId="{8C70A7C5-D1D5-4E8C-BCDC-13A42F8DAF16}" type="pres">
      <dgm:prSet presAssocID="{763DC383-BAE0-4562-B4C2-4D8C62CF54B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E48EF7-BD50-45AD-8697-61E56A6AE182}" srcId="{9A27B8D5-30A8-4685-8E3B-F06756F75D2F}" destId="{A3A6382B-E4E9-412B-AA79-1642122B8D30}" srcOrd="3" destOrd="0" parTransId="{2B660248-21BC-4075-A9F2-F632CDB5EFD5}" sibTransId="{36AB7B10-174D-445F-A1B5-4127D379206E}"/>
    <dgm:cxn modelId="{2392E49F-263D-4DCD-94A5-E44939649E64}" srcId="{9A27B8D5-30A8-4685-8E3B-F06756F75D2F}" destId="{48525238-28A5-4B14-B115-A73F28304496}" srcOrd="2" destOrd="0" parTransId="{E9B6080E-8842-40B7-B9C2-A6A9F1997521}" sibTransId="{2AE472B7-4995-4A3F-BD99-A51280A15384}"/>
    <dgm:cxn modelId="{9458E110-CA54-4EF8-9439-1A6FDFC33051}" srcId="{9A27B8D5-30A8-4685-8E3B-F06756F75D2F}" destId="{3CFE3E98-39B8-40CC-9A5F-E46A6A315F3E}" srcOrd="1" destOrd="0" parTransId="{4F993126-463F-497A-BD2D-704BE658C10A}" sibTransId="{9B30304B-FFE7-4CE3-87D6-3C9884CD6E11}"/>
    <dgm:cxn modelId="{38B7F5E7-41CC-40DD-A08C-A24A02FE8049}" srcId="{9A27B8D5-30A8-4685-8E3B-F06756F75D2F}" destId="{763DC383-BAE0-4562-B4C2-4D8C62CF54BB}" srcOrd="4" destOrd="0" parTransId="{9C285980-F138-442A-8A24-304D5FCE9C99}" sibTransId="{16D83B80-AF0D-4781-B0C6-3D1944A112D9}"/>
    <dgm:cxn modelId="{5A029732-30FF-4961-A7A9-1C0E39E3E861}" type="presOf" srcId="{9A27B8D5-30A8-4685-8E3B-F06756F75D2F}" destId="{00692662-C1C9-4C27-B49A-BE1C3DD3603C}" srcOrd="0" destOrd="0" presId="urn:microsoft.com/office/officeart/2005/8/layout/default"/>
    <dgm:cxn modelId="{9DD31689-CCED-4711-95F0-C7007482BDD3}" type="presOf" srcId="{48525238-28A5-4B14-B115-A73F28304496}" destId="{FE969C76-8F8D-4662-A43E-BA75C1A38014}" srcOrd="0" destOrd="0" presId="urn:microsoft.com/office/officeart/2005/8/layout/default"/>
    <dgm:cxn modelId="{1E4627C2-2F5A-4697-BE30-D79EF861CDCF}" type="presOf" srcId="{763DC383-BAE0-4562-B4C2-4D8C62CF54BB}" destId="{8C70A7C5-D1D5-4E8C-BCDC-13A42F8DAF16}" srcOrd="0" destOrd="0" presId="urn:microsoft.com/office/officeart/2005/8/layout/default"/>
    <dgm:cxn modelId="{63615454-D522-403B-A361-313E42DF7A27}" srcId="{9A27B8D5-30A8-4685-8E3B-F06756F75D2F}" destId="{B8474593-6258-4951-BA2F-0AF4158416E2}" srcOrd="0" destOrd="0" parTransId="{88EE2842-9071-4B7C-8301-AE3919DB6182}" sibTransId="{9A907B21-627E-4216-A61B-8BDE18105BA8}"/>
    <dgm:cxn modelId="{E30E8A82-DC80-4F1A-A32F-CC4E1A57D82F}" type="presOf" srcId="{B8474593-6258-4951-BA2F-0AF4158416E2}" destId="{2461DC78-CA93-4A9A-BE2E-EA8941AD7DF5}" srcOrd="0" destOrd="0" presId="urn:microsoft.com/office/officeart/2005/8/layout/default"/>
    <dgm:cxn modelId="{7CA28FBD-F0D4-4A85-92A3-F30AEE99592A}" type="presOf" srcId="{A3A6382B-E4E9-412B-AA79-1642122B8D30}" destId="{181C46C3-C6CD-481A-A3CF-3B9A6628030D}" srcOrd="0" destOrd="0" presId="urn:microsoft.com/office/officeart/2005/8/layout/default"/>
    <dgm:cxn modelId="{B6415371-2449-48D7-B89B-AF28B3E0B0D5}" type="presOf" srcId="{3CFE3E98-39B8-40CC-9A5F-E46A6A315F3E}" destId="{BBF4EF60-C779-4BB4-A08C-CA88A656BA27}" srcOrd="0" destOrd="0" presId="urn:microsoft.com/office/officeart/2005/8/layout/default"/>
    <dgm:cxn modelId="{2BBD049B-6B79-4082-A9B7-70C497D8818D}" type="presParOf" srcId="{00692662-C1C9-4C27-B49A-BE1C3DD3603C}" destId="{2461DC78-CA93-4A9A-BE2E-EA8941AD7DF5}" srcOrd="0" destOrd="0" presId="urn:microsoft.com/office/officeart/2005/8/layout/default"/>
    <dgm:cxn modelId="{A3C6C2BB-6CB2-481D-81C8-165DE7F86872}" type="presParOf" srcId="{00692662-C1C9-4C27-B49A-BE1C3DD3603C}" destId="{3DCA54F8-B263-4B4F-8B1C-BC6C90671770}" srcOrd="1" destOrd="0" presId="urn:microsoft.com/office/officeart/2005/8/layout/default"/>
    <dgm:cxn modelId="{9DA04D0D-0352-4F37-BB86-50FE02FCFE7E}" type="presParOf" srcId="{00692662-C1C9-4C27-B49A-BE1C3DD3603C}" destId="{BBF4EF60-C779-4BB4-A08C-CA88A656BA27}" srcOrd="2" destOrd="0" presId="urn:microsoft.com/office/officeart/2005/8/layout/default"/>
    <dgm:cxn modelId="{08A4FA6C-69D0-4A76-A837-6827979EDA1B}" type="presParOf" srcId="{00692662-C1C9-4C27-B49A-BE1C3DD3603C}" destId="{9A3E48A3-CB48-4DF5-8776-8BB7615104BD}" srcOrd="3" destOrd="0" presId="urn:microsoft.com/office/officeart/2005/8/layout/default"/>
    <dgm:cxn modelId="{A90B1EA2-EB1A-40C6-92B1-7C3F6EE3B91D}" type="presParOf" srcId="{00692662-C1C9-4C27-B49A-BE1C3DD3603C}" destId="{FE969C76-8F8D-4662-A43E-BA75C1A38014}" srcOrd="4" destOrd="0" presId="urn:microsoft.com/office/officeart/2005/8/layout/default"/>
    <dgm:cxn modelId="{A776D2D3-1B4D-45E1-B128-8C2C3A70F8A9}" type="presParOf" srcId="{00692662-C1C9-4C27-B49A-BE1C3DD3603C}" destId="{4FB4E197-2C43-4553-9DCA-207E12C783CC}" srcOrd="5" destOrd="0" presId="urn:microsoft.com/office/officeart/2005/8/layout/default"/>
    <dgm:cxn modelId="{B8498040-706E-42B5-8D84-A921F0514257}" type="presParOf" srcId="{00692662-C1C9-4C27-B49A-BE1C3DD3603C}" destId="{181C46C3-C6CD-481A-A3CF-3B9A6628030D}" srcOrd="6" destOrd="0" presId="urn:microsoft.com/office/officeart/2005/8/layout/default"/>
    <dgm:cxn modelId="{96ED52E3-0E38-498F-AE31-8D248DF3495C}" type="presParOf" srcId="{00692662-C1C9-4C27-B49A-BE1C3DD3603C}" destId="{10A8517B-A16F-48A6-83E6-218FA6197FDC}" srcOrd="7" destOrd="0" presId="urn:microsoft.com/office/officeart/2005/8/layout/default"/>
    <dgm:cxn modelId="{5EDC036F-61B4-4D88-8EE6-18142BB31A49}" type="presParOf" srcId="{00692662-C1C9-4C27-B49A-BE1C3DD3603C}" destId="{8C70A7C5-D1D5-4E8C-BCDC-13A42F8DAF1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1479A-B8B1-45A1-AA2C-C5B517BBCD14}">
      <dsp:nvSpPr>
        <dsp:cNvPr id="0" name=""/>
        <dsp:cNvSpPr/>
      </dsp:nvSpPr>
      <dsp:spPr>
        <a:xfrm>
          <a:off x="0" y="5678"/>
          <a:ext cx="16391743" cy="10573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B729F-7274-4C33-8959-198FFF7C7C73}">
      <dsp:nvSpPr>
        <dsp:cNvPr id="0" name=""/>
        <dsp:cNvSpPr/>
      </dsp:nvSpPr>
      <dsp:spPr>
        <a:xfrm>
          <a:off x="319839" y="243576"/>
          <a:ext cx="582095" cy="58152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15636-E2D0-4539-AB48-CE0229A69AFB}">
      <dsp:nvSpPr>
        <dsp:cNvPr id="0" name=""/>
        <dsp:cNvSpPr/>
      </dsp:nvSpPr>
      <dsp:spPr>
        <a:xfrm>
          <a:off x="1221775" y="5678"/>
          <a:ext cx="15023818" cy="1321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875" tIns="139875" rIns="139875" bIns="139875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Intellectual </a:t>
          </a:r>
          <a:r>
            <a:rPr lang="en-GB" sz="2800" i="1" kern="1200" dirty="0"/>
            <a:t>meta-virtue</a:t>
          </a:r>
          <a:r>
            <a:rPr lang="en-GB" sz="2800" kern="1200" dirty="0"/>
            <a:t> which guides the moral virtues </a:t>
          </a:r>
          <a:endParaRPr lang="en-US" sz="2800" kern="1200" dirty="0"/>
        </a:p>
      </dsp:txBody>
      <dsp:txXfrm>
        <a:off x="1221775" y="5678"/>
        <a:ext cx="15023818" cy="1321652"/>
      </dsp:txXfrm>
    </dsp:sp>
    <dsp:sp modelId="{E6432A34-9515-4F74-9F09-6E77A889A41D}">
      <dsp:nvSpPr>
        <dsp:cNvPr id="0" name=""/>
        <dsp:cNvSpPr/>
      </dsp:nvSpPr>
      <dsp:spPr>
        <a:xfrm>
          <a:off x="0" y="1657744"/>
          <a:ext cx="16391743" cy="10573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BB11F-4FBE-4F77-A0B5-C96552743DEC}">
      <dsp:nvSpPr>
        <dsp:cNvPr id="0" name=""/>
        <dsp:cNvSpPr/>
      </dsp:nvSpPr>
      <dsp:spPr>
        <a:xfrm>
          <a:off x="319839" y="1895642"/>
          <a:ext cx="582095" cy="5815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50A1C5-67D2-47EF-BAF3-5049E3DC79A4}">
      <dsp:nvSpPr>
        <dsp:cNvPr id="0" name=""/>
        <dsp:cNvSpPr/>
      </dsp:nvSpPr>
      <dsp:spPr>
        <a:xfrm>
          <a:off x="1221775" y="1657744"/>
          <a:ext cx="15023818" cy="1321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875" tIns="139875" rIns="139875" bIns="139875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Feeding on character traits cultivated in the young through habituation, </a:t>
          </a:r>
          <a:r>
            <a:rPr lang="en-GB" sz="2800" i="1" kern="1200" dirty="0"/>
            <a:t>phronesis</a:t>
          </a:r>
          <a:r>
            <a:rPr lang="en-GB" sz="2800" kern="1200" dirty="0"/>
            <a:t> – after it comes into play (when???) – re-evaluates those traits critically</a:t>
          </a:r>
          <a:endParaRPr lang="en-US" sz="2800" kern="1200" dirty="0"/>
        </a:p>
      </dsp:txBody>
      <dsp:txXfrm>
        <a:off x="1221775" y="1657744"/>
        <a:ext cx="15023818" cy="1321652"/>
      </dsp:txXfrm>
    </dsp:sp>
    <dsp:sp modelId="{96F1A203-BCB2-489C-81AA-F4BA026C9B67}">
      <dsp:nvSpPr>
        <dsp:cNvPr id="0" name=""/>
        <dsp:cNvSpPr/>
      </dsp:nvSpPr>
      <dsp:spPr>
        <a:xfrm>
          <a:off x="0" y="3309810"/>
          <a:ext cx="16391743" cy="10573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0A90C-1F0C-46A9-92D0-5746745A9FC7}">
      <dsp:nvSpPr>
        <dsp:cNvPr id="0" name=""/>
        <dsp:cNvSpPr/>
      </dsp:nvSpPr>
      <dsp:spPr>
        <a:xfrm>
          <a:off x="319839" y="3547708"/>
          <a:ext cx="582095" cy="5815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F7FA5-E6D9-4C58-9B3B-1D92F198473C}">
      <dsp:nvSpPr>
        <dsp:cNvPr id="0" name=""/>
        <dsp:cNvSpPr/>
      </dsp:nvSpPr>
      <dsp:spPr>
        <a:xfrm>
          <a:off x="1221775" y="3309810"/>
          <a:ext cx="15023818" cy="1321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875" tIns="139875" rIns="139875" bIns="139875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Core function to adjudicate the relative weight of different virtues in conflict situations and to reach a measured verdict about what to feel and do in light of </a:t>
          </a:r>
          <a:r>
            <a:rPr lang="en-GB" sz="2800" i="1" kern="1200" dirty="0"/>
            <a:t>eudaimonia</a:t>
          </a:r>
          <a:r>
            <a:rPr lang="en-GB" sz="2800" kern="1200" dirty="0"/>
            <a:t>: the ultimate good and unconditional end of human beings</a:t>
          </a:r>
          <a:endParaRPr lang="en-US" sz="2800" kern="1200" dirty="0"/>
        </a:p>
      </dsp:txBody>
      <dsp:txXfrm>
        <a:off x="1221775" y="3309810"/>
        <a:ext cx="15023818" cy="1321652"/>
      </dsp:txXfrm>
    </dsp:sp>
    <dsp:sp modelId="{4C05135A-D470-472D-B85D-6929F1BED858}">
      <dsp:nvSpPr>
        <dsp:cNvPr id="0" name=""/>
        <dsp:cNvSpPr/>
      </dsp:nvSpPr>
      <dsp:spPr>
        <a:xfrm>
          <a:off x="0" y="4961876"/>
          <a:ext cx="16391743" cy="10573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8BCCB-0776-4C5E-B89F-8C62DCB9BC73}">
      <dsp:nvSpPr>
        <dsp:cNvPr id="0" name=""/>
        <dsp:cNvSpPr/>
      </dsp:nvSpPr>
      <dsp:spPr>
        <a:xfrm>
          <a:off x="319839" y="5199774"/>
          <a:ext cx="582095" cy="581527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F4BA8-5503-4712-B163-122BCFA4AA4E}">
      <dsp:nvSpPr>
        <dsp:cNvPr id="0" name=""/>
        <dsp:cNvSpPr/>
      </dsp:nvSpPr>
      <dsp:spPr>
        <a:xfrm>
          <a:off x="1221775" y="4961876"/>
          <a:ext cx="15023818" cy="1321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875" tIns="139875" rIns="139875" bIns="139875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/>
            <a:t>EXCELLENCE IN ETHICAL DECISION MAKING</a:t>
          </a:r>
          <a:endParaRPr lang="en-US" sz="2800" kern="1200" dirty="0"/>
        </a:p>
      </dsp:txBody>
      <dsp:txXfrm>
        <a:off x="1221775" y="4961876"/>
        <a:ext cx="15023818" cy="1321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D5F2F-A6F9-41D8-B487-1308CFEDEA71}">
      <dsp:nvSpPr>
        <dsp:cNvPr id="0" name=""/>
        <dsp:cNvSpPr/>
      </dsp:nvSpPr>
      <dsp:spPr>
        <a:xfrm>
          <a:off x="1646081" y="1139863"/>
          <a:ext cx="1932465" cy="19324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EC6E6B-8B04-463E-B20C-FB69686F3890}">
      <dsp:nvSpPr>
        <dsp:cNvPr id="0" name=""/>
        <dsp:cNvSpPr/>
      </dsp:nvSpPr>
      <dsp:spPr>
        <a:xfrm>
          <a:off x="2057918" y="1551700"/>
          <a:ext cx="1108791" cy="11087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1989D-6B93-45B2-B384-96F9C8A91777}">
      <dsp:nvSpPr>
        <dsp:cNvPr id="0" name=""/>
        <dsp:cNvSpPr/>
      </dsp:nvSpPr>
      <dsp:spPr>
        <a:xfrm>
          <a:off x="1028326" y="3674244"/>
          <a:ext cx="31679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3200" kern="1200"/>
            <a:t>Moral</a:t>
          </a:r>
        </a:p>
      </dsp:txBody>
      <dsp:txXfrm>
        <a:off x="1028326" y="3674244"/>
        <a:ext cx="3167975" cy="720000"/>
      </dsp:txXfrm>
    </dsp:sp>
    <dsp:sp modelId="{90461317-2E9E-4E47-BF23-EE8AA5262FEF}">
      <dsp:nvSpPr>
        <dsp:cNvPr id="0" name=""/>
        <dsp:cNvSpPr/>
      </dsp:nvSpPr>
      <dsp:spPr>
        <a:xfrm>
          <a:off x="5368453" y="1139863"/>
          <a:ext cx="1932465" cy="19324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56969-1868-4614-B91A-460388918226}">
      <dsp:nvSpPr>
        <dsp:cNvPr id="0" name=""/>
        <dsp:cNvSpPr/>
      </dsp:nvSpPr>
      <dsp:spPr>
        <a:xfrm>
          <a:off x="5780289" y="1551700"/>
          <a:ext cx="1108791" cy="11087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43BDD-2D91-4808-911C-3BEB75D0493E}">
      <dsp:nvSpPr>
        <dsp:cNvPr id="0" name=""/>
        <dsp:cNvSpPr/>
      </dsp:nvSpPr>
      <dsp:spPr>
        <a:xfrm>
          <a:off x="4750697" y="3674244"/>
          <a:ext cx="31679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3200" kern="1200"/>
            <a:t>Intellectual</a:t>
          </a:r>
        </a:p>
      </dsp:txBody>
      <dsp:txXfrm>
        <a:off x="4750697" y="3674244"/>
        <a:ext cx="3167975" cy="720000"/>
      </dsp:txXfrm>
    </dsp:sp>
    <dsp:sp modelId="{F0BE2917-8FFD-4801-BEA3-E36A63B96A71}">
      <dsp:nvSpPr>
        <dsp:cNvPr id="0" name=""/>
        <dsp:cNvSpPr/>
      </dsp:nvSpPr>
      <dsp:spPr>
        <a:xfrm>
          <a:off x="9090824" y="1139863"/>
          <a:ext cx="1932465" cy="193246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2A7BD3-A4D2-480A-B29A-FF15256B5944}">
      <dsp:nvSpPr>
        <dsp:cNvPr id="0" name=""/>
        <dsp:cNvSpPr/>
      </dsp:nvSpPr>
      <dsp:spPr>
        <a:xfrm>
          <a:off x="9502661" y="1551700"/>
          <a:ext cx="1108791" cy="11087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5E063-80F0-430D-BE99-44A75862C768}">
      <dsp:nvSpPr>
        <dsp:cNvPr id="0" name=""/>
        <dsp:cNvSpPr/>
      </dsp:nvSpPr>
      <dsp:spPr>
        <a:xfrm>
          <a:off x="8473069" y="3674244"/>
          <a:ext cx="31679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3200" kern="1200"/>
            <a:t>Civic</a:t>
          </a:r>
        </a:p>
      </dsp:txBody>
      <dsp:txXfrm>
        <a:off x="8473069" y="3674244"/>
        <a:ext cx="3167975" cy="720000"/>
      </dsp:txXfrm>
    </dsp:sp>
    <dsp:sp modelId="{3CE4E3E3-9886-4187-A17E-512CA5BA5D19}">
      <dsp:nvSpPr>
        <dsp:cNvPr id="0" name=""/>
        <dsp:cNvSpPr/>
      </dsp:nvSpPr>
      <dsp:spPr>
        <a:xfrm>
          <a:off x="12813196" y="1139863"/>
          <a:ext cx="1932465" cy="193246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8FF63-8E2F-4A95-B51A-7DADCFB4B705}">
      <dsp:nvSpPr>
        <dsp:cNvPr id="0" name=""/>
        <dsp:cNvSpPr/>
      </dsp:nvSpPr>
      <dsp:spPr>
        <a:xfrm>
          <a:off x="13225033" y="1551700"/>
          <a:ext cx="1108791" cy="11087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D621B-88D4-48AC-B2CF-234CF31F12DB}">
      <dsp:nvSpPr>
        <dsp:cNvPr id="0" name=""/>
        <dsp:cNvSpPr/>
      </dsp:nvSpPr>
      <dsp:spPr>
        <a:xfrm>
          <a:off x="12195441" y="3674244"/>
          <a:ext cx="31679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3200" kern="1200"/>
            <a:t>Performance</a:t>
          </a:r>
        </a:p>
      </dsp:txBody>
      <dsp:txXfrm>
        <a:off x="12195441" y="3674244"/>
        <a:ext cx="3167975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1DC78-CA93-4A9A-BE2E-EA8941AD7DF5}">
      <dsp:nvSpPr>
        <dsp:cNvPr id="0" name=""/>
        <dsp:cNvSpPr/>
      </dsp:nvSpPr>
      <dsp:spPr>
        <a:xfrm>
          <a:off x="461017" y="2319"/>
          <a:ext cx="4834283" cy="29005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/>
            <a:t>The </a:t>
          </a:r>
          <a:r>
            <a:rPr lang="en-GB" sz="3100" b="1" kern="1200" dirty="0"/>
            <a:t>Standard Aristotelian Model</a:t>
          </a:r>
          <a:r>
            <a:rPr lang="en-GB" sz="3100" kern="1200" dirty="0"/>
            <a:t> </a:t>
          </a:r>
          <a:br>
            <a:rPr lang="en-GB" sz="3100" kern="1200" dirty="0"/>
          </a:br>
          <a:r>
            <a:rPr lang="en-GB" sz="3100" kern="1200" dirty="0"/>
            <a:t>see above (Russell, Snow, Kristjánsson &amp; Fowers)</a:t>
          </a:r>
          <a:endParaRPr lang="en-US" sz="3100" kern="1200" dirty="0"/>
        </a:p>
      </dsp:txBody>
      <dsp:txXfrm>
        <a:off x="461017" y="2319"/>
        <a:ext cx="4834283" cy="2900570"/>
      </dsp:txXfrm>
    </dsp:sp>
    <dsp:sp modelId="{BBF4EF60-C779-4BB4-A08C-CA88A656BA27}">
      <dsp:nvSpPr>
        <dsp:cNvPr id="0" name=""/>
        <dsp:cNvSpPr/>
      </dsp:nvSpPr>
      <dsp:spPr>
        <a:xfrm>
          <a:off x="5778729" y="2319"/>
          <a:ext cx="4834283" cy="2900570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/>
            <a:t>The </a:t>
          </a:r>
          <a:r>
            <a:rPr lang="en-GB" sz="3100" b="1" kern="1200" dirty="0" err="1"/>
            <a:t>Aretai</a:t>
          </a:r>
          <a:r>
            <a:rPr lang="en-GB" sz="3100" b="1" kern="1200" dirty="0"/>
            <a:t> Model</a:t>
          </a:r>
          <a:r>
            <a:rPr lang="en-GB" sz="3100" kern="1200" dirty="0"/>
            <a:t> </a:t>
          </a:r>
          <a:br>
            <a:rPr lang="en-GB" sz="3100" kern="1200" dirty="0"/>
          </a:br>
          <a:r>
            <a:rPr lang="en-GB" sz="3100" kern="1200" dirty="0"/>
            <a:t>General expertise in ethical decision-making, logically prior to individual virtues (De Caro &amp; Vaccarezza - &amp; Navarini et al.)</a:t>
          </a:r>
          <a:endParaRPr lang="en-US" sz="3100" kern="1200" dirty="0"/>
        </a:p>
      </dsp:txBody>
      <dsp:txXfrm>
        <a:off x="5778729" y="2319"/>
        <a:ext cx="4834283" cy="2900570"/>
      </dsp:txXfrm>
    </dsp:sp>
    <dsp:sp modelId="{FE969C76-8F8D-4662-A43E-BA75C1A38014}">
      <dsp:nvSpPr>
        <dsp:cNvPr id="0" name=""/>
        <dsp:cNvSpPr/>
      </dsp:nvSpPr>
      <dsp:spPr>
        <a:xfrm>
          <a:off x="11096441" y="2319"/>
          <a:ext cx="4834283" cy="2900570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/>
            <a:t>The </a:t>
          </a:r>
          <a:r>
            <a:rPr lang="en-GB" sz="3100" b="1" kern="1200" dirty="0" err="1"/>
            <a:t>Eliminativist</a:t>
          </a:r>
          <a:r>
            <a:rPr lang="en-GB" sz="3100" b="1" kern="1200" dirty="0"/>
            <a:t> Model</a:t>
          </a:r>
          <a:r>
            <a:rPr lang="en-GB" sz="3100" kern="1200" dirty="0"/>
            <a:t> </a:t>
          </a:r>
          <a:br>
            <a:rPr lang="en-GB" sz="3100" kern="1200" dirty="0"/>
          </a:br>
          <a:r>
            <a:rPr lang="en-GB" sz="3100" kern="1200" dirty="0"/>
            <a:t>No special construct, is divided between different psychological processes (Miller, Lapsley)</a:t>
          </a:r>
          <a:endParaRPr lang="en-US" sz="3100" kern="1200" dirty="0"/>
        </a:p>
      </dsp:txBody>
      <dsp:txXfrm>
        <a:off x="11096441" y="2319"/>
        <a:ext cx="4834283" cy="2900570"/>
      </dsp:txXfrm>
    </dsp:sp>
    <dsp:sp modelId="{181C46C3-C6CD-481A-A3CF-3B9A6628030D}">
      <dsp:nvSpPr>
        <dsp:cNvPr id="0" name=""/>
        <dsp:cNvSpPr/>
      </dsp:nvSpPr>
      <dsp:spPr>
        <a:xfrm>
          <a:off x="3119873" y="3386318"/>
          <a:ext cx="4834283" cy="2900570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/>
            <a:t>The</a:t>
          </a:r>
          <a:r>
            <a:rPr lang="en-GB" sz="3100" b="1" kern="1200" dirty="0"/>
            <a:t> </a:t>
          </a:r>
          <a:r>
            <a:rPr lang="en-GB" sz="3100" b="1" kern="1200" dirty="0" err="1"/>
            <a:t>MacIntyrean</a:t>
          </a:r>
          <a:r>
            <a:rPr lang="en-GB" sz="3100" b="1" kern="1200" dirty="0"/>
            <a:t> model </a:t>
          </a:r>
          <a:br>
            <a:rPr lang="en-GB" sz="3100" b="1" kern="1200" dirty="0"/>
          </a:br>
          <a:r>
            <a:rPr lang="en-GB" sz="3100" kern="1200" dirty="0"/>
            <a:t>General decision-making skills within ‘practices’ (</a:t>
          </a:r>
          <a:r>
            <a:rPr lang="en-GB" sz="3100" kern="1200" dirty="0" err="1"/>
            <a:t>MacIntyre</a:t>
          </a:r>
          <a:r>
            <a:rPr lang="en-GB" sz="3100" kern="1200" dirty="0"/>
            <a:t>)</a:t>
          </a:r>
          <a:endParaRPr lang="en-US" sz="3100" kern="1200" dirty="0"/>
        </a:p>
      </dsp:txBody>
      <dsp:txXfrm>
        <a:off x="3119873" y="3386318"/>
        <a:ext cx="4834283" cy="2900570"/>
      </dsp:txXfrm>
    </dsp:sp>
    <dsp:sp modelId="{8C70A7C5-D1D5-4E8C-BCDC-13A42F8DAF16}">
      <dsp:nvSpPr>
        <dsp:cNvPr id="0" name=""/>
        <dsp:cNvSpPr/>
      </dsp:nvSpPr>
      <dsp:spPr>
        <a:xfrm>
          <a:off x="8437585" y="3386318"/>
          <a:ext cx="4834283" cy="290057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/>
            <a:t>The </a:t>
          </a:r>
          <a:r>
            <a:rPr lang="en-GB" sz="3100" b="1" kern="1200" dirty="0"/>
            <a:t>Postmodernist Model</a:t>
          </a:r>
          <a:br>
            <a:rPr lang="en-GB" sz="3100" b="1" kern="1200" dirty="0"/>
          </a:br>
          <a:r>
            <a:rPr lang="en-GB" sz="3100" kern="1200" dirty="0"/>
            <a:t>Non-rational intuitive artistry (</a:t>
          </a:r>
          <a:r>
            <a:rPr lang="en-GB" sz="3100" kern="1200" dirty="0" err="1"/>
            <a:t>Kemmis</a:t>
          </a:r>
          <a:r>
            <a:rPr lang="en-GB" sz="3100" kern="1200" dirty="0"/>
            <a:t>, W. Carr)</a:t>
          </a:r>
          <a:endParaRPr lang="en-US" sz="3100" kern="1200" dirty="0"/>
        </a:p>
      </dsp:txBody>
      <dsp:txXfrm>
        <a:off x="8437585" y="3386318"/>
        <a:ext cx="4834283" cy="2900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616E1-06F4-8AB7-6622-8E4934759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4E0D5-BE11-BAF7-6DF3-49C91A1FF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1998E-7F3E-CEFE-D9FF-1A185A92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E5A8-7970-4F1A-A1BB-0CBFBB9B272D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B9C73-7711-3C57-0967-91CBF725A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15F17-BEA4-8F63-A757-273E7E75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ABF3-4658-4026-AC57-DB96AC201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167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5EE03-55EF-57CC-D0C1-F144B80D5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D8C57-C071-CE2A-6F59-6AD3412BD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944F9-F593-DE52-7100-69BD7C07B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E5A8-7970-4F1A-A1BB-0CBFBB9B272D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A4D3D-0D88-3282-7ADD-D518E7A5D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AF160-66C8-07FE-6358-C6A63519C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ABF3-4658-4026-AC57-DB96AC201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550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56B83-3126-2459-7A43-63D66CAC2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C7AAC-C6A3-9366-DD42-63FB5CABE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BEE44-C740-7C2B-81B6-9C4B48612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E5A8-7970-4F1A-A1BB-0CBFBB9B272D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92AE1-FC51-E01F-6782-BBD5D7240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DE3C2-C6DF-56F1-7B8A-A226399C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ABF3-4658-4026-AC57-DB96AC201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070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0E157-8585-3BA2-E815-C0459DCCA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89080-5DCF-2F3D-F468-4AB187FEC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1AF2F4-713B-B491-2219-16AE774E3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3946A-010E-9A99-3DF1-3410BFC9B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E5A8-7970-4F1A-A1BB-0CBFBB9B272D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65721-0D05-6C63-E975-BB19776DC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02E09-FB75-AAF4-02AA-90305E80B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ABF3-4658-4026-AC57-DB96AC201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665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B1D72-4B3C-8C7A-1E00-480FAAE2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0B431-4611-E332-B218-125870F09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62BD6-B2A7-C32C-B200-3FB9F3073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486CA2-3BC4-3AC6-29CC-79A711629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1EB0E5-18CC-C54B-847C-ED2E3601DF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EB51A6-3CB0-B0B4-C02F-047E770D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E5A8-7970-4F1A-A1BB-0CBFBB9B272D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EFEEE2-B899-8072-434E-8301F7873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FB45C9-A027-684F-2268-CB8FE111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ABF3-4658-4026-AC57-DB96AC201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880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BEC8-2DE2-4804-52D3-ADBF9773C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819E6F-0506-D954-34EF-B2FA99FD2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E5A8-7970-4F1A-A1BB-0CBFBB9B272D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78521-D582-BB1F-5476-14828294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F95DF4-3BEF-ABE4-468E-E983DFC04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ABF3-4658-4026-AC57-DB96AC201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388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41D24F-9023-6EE2-011D-8821929BD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E5A8-7970-4F1A-A1BB-0CBFBB9B272D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15CAC1-1221-4679-9D0B-351EC23E8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59BE7-69C1-8844-444C-0C2D17AF7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ABF3-4658-4026-AC57-DB96AC201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48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79D18-3FDF-2E0A-D2E4-E58722D94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03A41-FF8E-5A64-1691-D2D12CC9C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D39BB-3950-1DB5-5641-F17B06992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56CBBE-AE69-3784-38E8-CE8519AC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E5A8-7970-4F1A-A1BB-0CBFBB9B272D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37942-C01A-B113-09E6-D3B7CF4E7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40957-6940-B444-F866-57146E00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ABF3-4658-4026-AC57-DB96AC201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15FC3-EF16-0AA8-97CA-E83A59C6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5319E4-75E6-6AC4-B0A1-28C0306833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F7E75F-063A-D81A-53E4-C2628D8D3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852555-2009-F5BE-6C6C-CB159B60C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E5A8-7970-4F1A-A1BB-0CBFBB9B272D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A1DDE-15BE-C5B0-A9FE-417D04D1D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10EC9-4C55-1864-AD0E-E4DEDF642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ABF3-4658-4026-AC57-DB96AC201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205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7E09-6449-BF0B-7DD8-773227856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AC5FD6-8225-2333-8899-684C19B94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A08F1-C35E-4DC4-8707-2D2F932E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E5A8-7970-4F1A-A1BB-0CBFBB9B272D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93B5D-4F9C-4948-0F4E-A86924553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D3B5-C540-99EB-76D5-94721BF4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ABF3-4658-4026-AC57-DB96AC201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015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46B371-55E6-28AE-9BF4-EDBB469BB0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F45B72-F2D9-F29B-432F-A0731138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7EB21-0603-1404-C466-73E59BA81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E5A8-7970-4F1A-A1BB-0CBFBB9B272D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BAA72-BEA7-14B1-585A-EFCE8B2AA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F3FA0-B964-B32B-8D3B-4F9B6698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ABF3-4658-4026-AC57-DB96AC201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61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DDEAD7-E74B-E8C7-73A2-D4ECB61E7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4826E-5FC9-F6B6-692A-5F970E80C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1837B-1F3F-954A-A0A5-3471CB5BE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1E5A8-7970-4F1A-A1BB-0CBFBB9B272D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5E68E-36C1-8D54-A0EA-D27E476BFF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7D2A0-1932-A372-604E-EB244599E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5ABF3-4658-4026-AC57-DB96AC201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78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57.svg"/><Relationship Id="rId4" Type="http://schemas.openxmlformats.org/officeDocument/2006/relationships/image" Target="../media/image24.jpe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8888" y="1757486"/>
            <a:ext cx="6817181" cy="6817181"/>
            <a:chOff x="0" y="0"/>
            <a:chExt cx="837653" cy="8376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7653" cy="837653"/>
            </a:xfrm>
            <a:custGeom>
              <a:avLst/>
              <a:gdLst/>
              <a:ahLst/>
              <a:cxnLst/>
              <a:rect l="l" t="t" r="r" b="b"/>
              <a:pathLst>
                <a:path w="837653" h="837653">
                  <a:moveTo>
                    <a:pt x="418826" y="0"/>
                  </a:moveTo>
                  <a:cubicBezTo>
                    <a:pt x="187515" y="0"/>
                    <a:pt x="0" y="187515"/>
                    <a:pt x="0" y="418826"/>
                  </a:cubicBezTo>
                  <a:cubicBezTo>
                    <a:pt x="0" y="650138"/>
                    <a:pt x="187515" y="837653"/>
                    <a:pt x="418826" y="837653"/>
                  </a:cubicBezTo>
                  <a:cubicBezTo>
                    <a:pt x="650138" y="837653"/>
                    <a:pt x="837653" y="650138"/>
                    <a:pt x="837653" y="418826"/>
                  </a:cubicBezTo>
                  <a:cubicBezTo>
                    <a:pt x="837653" y="187515"/>
                    <a:pt x="650138" y="0"/>
                    <a:pt x="418826" y="0"/>
                  </a:cubicBezTo>
                  <a:close/>
                </a:path>
              </a:pathLst>
            </a:custGeom>
            <a:solidFill>
              <a:srgbClr val="0F2F5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8530" y="21380"/>
              <a:ext cx="680593" cy="73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87279" y="2055878"/>
            <a:ext cx="6220398" cy="6220398"/>
          </a:xfrm>
          <a:custGeom>
            <a:avLst/>
            <a:gdLst/>
            <a:ahLst/>
            <a:cxnLst/>
            <a:rect l="l" t="t" r="r" b="b"/>
            <a:pathLst>
              <a:path w="6220398" h="6220398">
                <a:moveTo>
                  <a:pt x="0" y="0"/>
                </a:moveTo>
                <a:lnTo>
                  <a:pt x="6220398" y="0"/>
                </a:lnTo>
                <a:lnTo>
                  <a:pt x="6220398" y="6220397"/>
                </a:lnTo>
                <a:lnTo>
                  <a:pt x="0" y="62203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462087" y="2138378"/>
            <a:ext cx="6055396" cy="6055396"/>
          </a:xfrm>
          <a:custGeom>
            <a:avLst/>
            <a:gdLst/>
            <a:ahLst/>
            <a:cxnLst/>
            <a:rect l="l" t="t" r="r" b="b"/>
            <a:pathLst>
              <a:path w="6055396" h="6055396">
                <a:moveTo>
                  <a:pt x="0" y="0"/>
                </a:moveTo>
                <a:lnTo>
                  <a:pt x="6055397" y="0"/>
                </a:lnTo>
                <a:lnTo>
                  <a:pt x="6055397" y="6055397"/>
                </a:lnTo>
                <a:lnTo>
                  <a:pt x="0" y="60553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1519823" y="2399664"/>
            <a:ext cx="5805876" cy="5532824"/>
            <a:chOff x="0" y="0"/>
            <a:chExt cx="852913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52913" cy="812800"/>
            </a:xfrm>
            <a:custGeom>
              <a:avLst/>
              <a:gdLst/>
              <a:ahLst/>
              <a:cxnLst/>
              <a:rect l="l" t="t" r="r" b="b"/>
              <a:pathLst>
                <a:path w="852913" h="812800">
                  <a:moveTo>
                    <a:pt x="426456" y="0"/>
                  </a:moveTo>
                  <a:cubicBezTo>
                    <a:pt x="190931" y="0"/>
                    <a:pt x="0" y="181951"/>
                    <a:pt x="0" y="406400"/>
                  </a:cubicBezTo>
                  <a:cubicBezTo>
                    <a:pt x="0" y="630849"/>
                    <a:pt x="190931" y="812800"/>
                    <a:pt x="426456" y="812800"/>
                  </a:cubicBezTo>
                  <a:cubicBezTo>
                    <a:pt x="661982" y="812800"/>
                    <a:pt x="852913" y="630849"/>
                    <a:pt x="852913" y="406400"/>
                  </a:cubicBezTo>
                  <a:cubicBezTo>
                    <a:pt x="852913" y="181951"/>
                    <a:pt x="661982" y="0"/>
                    <a:pt x="426456" y="0"/>
                  </a:cubicBezTo>
                  <a:close/>
                </a:path>
              </a:pathLst>
            </a:custGeom>
            <a:solidFill>
              <a:srgbClr val="59B7E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9961" y="19050"/>
              <a:ext cx="692992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10800000">
            <a:off x="4397478" y="750863"/>
            <a:ext cx="4392637" cy="8785274"/>
          </a:xfrm>
          <a:custGeom>
            <a:avLst/>
            <a:gdLst/>
            <a:ahLst/>
            <a:cxnLst/>
            <a:rect l="l" t="t" r="r" b="b"/>
            <a:pathLst>
              <a:path w="4392637" h="8785274">
                <a:moveTo>
                  <a:pt x="0" y="0"/>
                </a:moveTo>
                <a:lnTo>
                  <a:pt x="4392637" y="0"/>
                </a:lnTo>
                <a:lnTo>
                  <a:pt x="4392637" y="8785274"/>
                </a:lnTo>
                <a:lnTo>
                  <a:pt x="0" y="87852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 rot="-5400000">
            <a:off x="-1802175" y="4393923"/>
            <a:ext cx="5103504" cy="1499154"/>
          </a:xfrm>
          <a:custGeom>
            <a:avLst/>
            <a:gdLst/>
            <a:ahLst/>
            <a:cxnLst/>
            <a:rect l="l" t="t" r="r" b="b"/>
            <a:pathLst>
              <a:path w="5103504" h="1499154">
                <a:moveTo>
                  <a:pt x="0" y="0"/>
                </a:moveTo>
                <a:lnTo>
                  <a:pt x="5103504" y="0"/>
                </a:lnTo>
                <a:lnTo>
                  <a:pt x="5103504" y="1499154"/>
                </a:lnTo>
                <a:lnTo>
                  <a:pt x="0" y="14991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4" name="Group 14"/>
          <p:cNvGrpSpPr/>
          <p:nvPr/>
        </p:nvGrpSpPr>
        <p:grpSpPr>
          <a:xfrm>
            <a:off x="1303801" y="2353149"/>
            <a:ext cx="432044" cy="432044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54F8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46065" y="7456654"/>
            <a:ext cx="432044" cy="432044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54F8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3827" y="9089590"/>
            <a:ext cx="2831992" cy="2831992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F2F5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823139" y="435103"/>
            <a:ext cx="1187194" cy="1187194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487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517484" y="8711283"/>
            <a:ext cx="1050577" cy="105057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B7E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8042772" y="-897152"/>
            <a:ext cx="1794303" cy="1794303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B7E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9284323" y="6208071"/>
            <a:ext cx="10618820" cy="1115758"/>
          </a:xfrm>
          <a:custGeom>
            <a:avLst/>
            <a:gdLst/>
            <a:ahLst/>
            <a:cxnLst/>
            <a:rect l="l" t="t" r="r" b="b"/>
            <a:pathLst>
              <a:path w="9897851" h="1115758">
                <a:moveTo>
                  <a:pt x="0" y="0"/>
                </a:moveTo>
                <a:lnTo>
                  <a:pt x="9897851" y="0"/>
                </a:lnTo>
                <a:lnTo>
                  <a:pt x="9897851" y="1115757"/>
                </a:lnTo>
                <a:lnTo>
                  <a:pt x="0" y="11157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3" name="TextBox 33"/>
          <p:cNvSpPr txBox="1"/>
          <p:nvPr/>
        </p:nvSpPr>
        <p:spPr>
          <a:xfrm>
            <a:off x="9193214" y="2512072"/>
            <a:ext cx="8741499" cy="4219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679"/>
              </a:lnSpc>
            </a:pPr>
            <a:r>
              <a:rPr lang="en-US" sz="5400" dirty="0" err="1" smtClean="0">
                <a:solidFill>
                  <a:srgbClr val="000000"/>
                </a:solidFill>
                <a:latin typeface="Poppins Bold"/>
              </a:rPr>
              <a:t>Conceptualising</a:t>
            </a:r>
            <a:r>
              <a:rPr lang="en-US" sz="5400" dirty="0" smtClean="0">
                <a:solidFill>
                  <a:srgbClr val="000000"/>
                </a:solidFill>
                <a:latin typeface="Poppins Bold"/>
              </a:rPr>
              <a:t> and Measuring </a:t>
            </a:r>
          </a:p>
          <a:p>
            <a:pPr algn="r">
              <a:lnSpc>
                <a:spcPts val="7679"/>
              </a:lnSpc>
            </a:pPr>
            <a:r>
              <a:rPr lang="en-US" sz="5400" dirty="0" smtClean="0">
                <a:solidFill>
                  <a:srgbClr val="000000"/>
                </a:solidFill>
                <a:latin typeface="Poppins Bold"/>
              </a:rPr>
              <a:t>Practical Wisdom</a:t>
            </a:r>
            <a:endParaRPr lang="en-US" sz="5400" dirty="0">
              <a:solidFill>
                <a:srgbClr val="000000"/>
              </a:solidFill>
              <a:latin typeface="Poppins Bold"/>
            </a:endParaRPr>
          </a:p>
          <a:p>
            <a:pPr algn="r">
              <a:lnSpc>
                <a:spcPts val="9839"/>
              </a:lnSpc>
            </a:pPr>
            <a:endParaRPr lang="en-US" sz="5400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9748639" y="6347444"/>
            <a:ext cx="803992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400"/>
              </a:lnSpc>
            </a:pPr>
            <a:r>
              <a:rPr lang="en-US" sz="2800" dirty="0">
                <a:solidFill>
                  <a:srgbClr val="FFFFFF"/>
                </a:solidFill>
                <a:latin typeface="Poppins Semi-Bold"/>
              </a:rPr>
              <a:t>Kristján </a:t>
            </a:r>
            <a:r>
              <a:rPr lang="en-US" sz="2800" dirty="0" err="1">
                <a:solidFill>
                  <a:srgbClr val="FFFFFF"/>
                </a:solidFill>
                <a:latin typeface="Poppins Semi-Bold"/>
              </a:rPr>
              <a:t>Kristjánsson</a:t>
            </a:r>
            <a:r>
              <a:rPr lang="en-US" sz="2800" dirty="0">
                <a:solidFill>
                  <a:srgbClr val="FFFFFF"/>
                </a:solidFill>
                <a:latin typeface="Poppins Semi-Bold"/>
              </a:rPr>
              <a:t>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949232" y="7881036"/>
            <a:ext cx="6338768" cy="625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dirty="0">
                <a:solidFill>
                  <a:srgbClr val="000000"/>
                </a:solidFill>
                <a:latin typeface="Poppins Bold"/>
              </a:rPr>
              <a:t>www.jubileecentre.ac.uk</a:t>
            </a:r>
          </a:p>
        </p:txBody>
      </p:sp>
      <p:sp>
        <p:nvSpPr>
          <p:cNvPr id="36" name="Freeform 36"/>
          <p:cNvSpPr/>
          <p:nvPr/>
        </p:nvSpPr>
        <p:spPr>
          <a:xfrm>
            <a:off x="10005291" y="-35792"/>
            <a:ext cx="8130625" cy="1967278"/>
          </a:xfrm>
          <a:custGeom>
            <a:avLst/>
            <a:gdLst/>
            <a:ahLst/>
            <a:cxnLst/>
            <a:rect l="l" t="t" r="r" b="b"/>
            <a:pathLst>
              <a:path w="8130625" h="1967278">
                <a:moveTo>
                  <a:pt x="0" y="0"/>
                </a:moveTo>
                <a:lnTo>
                  <a:pt x="8130625" y="0"/>
                </a:lnTo>
                <a:lnTo>
                  <a:pt x="8130625" y="1967279"/>
                </a:lnTo>
                <a:lnTo>
                  <a:pt x="0" y="196727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FF3E44-828E-A833-EDB1-7A487677E0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8858" y="2698741"/>
            <a:ext cx="5022113" cy="4934670"/>
          </a:xfrm>
          <a:prstGeom prst="flowChartConnector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-34039"/>
            <a:ext cx="18287998" cy="656119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63079" y="-5897762"/>
            <a:ext cx="6561836" cy="18288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05044" y="-5555802"/>
            <a:ext cx="6561192" cy="1760471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" y="-34035"/>
            <a:ext cx="12813727" cy="6561189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8918146" y="-1548079"/>
            <a:ext cx="7485221" cy="6658696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918B5-20DD-987D-E9C1-BCDC1962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236" y="1102659"/>
            <a:ext cx="15080644" cy="439270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000" dirty="0">
                <a:solidFill>
                  <a:schemeClr val="bg1"/>
                </a:solidFill>
              </a:rPr>
              <a:t>The development of the second (short) </a:t>
            </a:r>
            <a:r>
              <a:rPr lang="en-GB" sz="6000" i="1" dirty="0" err="1">
                <a:solidFill>
                  <a:schemeClr val="bg1"/>
                </a:solidFill>
              </a:rPr>
              <a:t>phronesis</a:t>
            </a:r>
            <a:r>
              <a:rPr lang="en-GB" sz="6000" i="1" dirty="0">
                <a:solidFill>
                  <a:schemeClr val="bg1"/>
                </a:solidFill>
              </a:rPr>
              <a:t> </a:t>
            </a:r>
            <a:r>
              <a:rPr lang="en-GB" sz="6000" dirty="0" smtClean="0">
                <a:solidFill>
                  <a:schemeClr val="bg1"/>
                </a:solidFill>
              </a:rPr>
              <a:t>measure (15 min.)</a:t>
            </a:r>
            <a:endParaRPr lang="en-US" sz="7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AFF8D-AE86-B3B9-2D2E-9B7FD2F34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6023" y="7306236"/>
            <a:ext cx="15008926" cy="21873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McLoughlin, Thoma, and Kristjánsson (forthcoming)</a:t>
            </a:r>
          </a:p>
        </p:txBody>
      </p:sp>
      <p:sp>
        <p:nvSpPr>
          <p:cNvPr id="4" name="Freeform 36">
            <a:extLst>
              <a:ext uri="{FF2B5EF4-FFF2-40B4-BE49-F238E27FC236}">
                <a16:creationId xmlns:a16="http://schemas.microsoft.com/office/drawing/2014/main" id="{1A0D48D3-029A-728F-919A-5ED6CAF81B98}"/>
              </a:ext>
            </a:extLst>
          </p:cNvPr>
          <p:cNvSpPr/>
          <p:nvPr/>
        </p:nvSpPr>
        <p:spPr>
          <a:xfrm>
            <a:off x="10155095" y="7423438"/>
            <a:ext cx="8130625" cy="1967278"/>
          </a:xfrm>
          <a:custGeom>
            <a:avLst/>
            <a:gdLst/>
            <a:ahLst/>
            <a:cxnLst/>
            <a:rect l="l" t="t" r="r" b="b"/>
            <a:pathLst>
              <a:path w="8130625" h="1967278">
                <a:moveTo>
                  <a:pt x="0" y="0"/>
                </a:moveTo>
                <a:lnTo>
                  <a:pt x="8130625" y="0"/>
                </a:lnTo>
                <a:lnTo>
                  <a:pt x="8130625" y="1967279"/>
                </a:lnTo>
                <a:lnTo>
                  <a:pt x="0" y="19672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950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8287996" cy="238611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0"/>
            <a:ext cx="12172958" cy="238611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72948" y="-1"/>
            <a:ext cx="6115047" cy="238611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25" y="-1"/>
            <a:ext cx="17598969" cy="2396149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71C04-763A-1DC0-B0B8-DEB80C52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9" y="441807"/>
            <a:ext cx="5334002" cy="1550503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rgbClr val="FFFFFF"/>
                </a:solidFill>
              </a:rPr>
              <a:t>Participants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DA699F59-2F8D-2A8C-3C82-00CE7BCDA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791" y="514867"/>
            <a:ext cx="6263092" cy="151541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59C16B-A3D3-6E77-9E66-1C9AD350A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653678"/>
              </p:ext>
            </p:extLst>
          </p:nvPr>
        </p:nvGraphicFramePr>
        <p:xfrm>
          <a:off x="2498401" y="2898350"/>
          <a:ext cx="13704039" cy="69468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80088">
                  <a:extLst>
                    <a:ext uri="{9D8B030D-6E8A-4147-A177-3AD203B41FA5}">
                      <a16:colId xmlns:a16="http://schemas.microsoft.com/office/drawing/2014/main" val="625353592"/>
                    </a:ext>
                  </a:extLst>
                </a:gridCol>
                <a:gridCol w="7523951">
                  <a:extLst>
                    <a:ext uri="{9D8B030D-6E8A-4147-A177-3AD203B41FA5}">
                      <a16:colId xmlns:a16="http://schemas.microsoft.com/office/drawing/2014/main" val="2870456710"/>
                    </a:ext>
                  </a:extLst>
                </a:gridCol>
              </a:tblGrid>
              <a:tr h="557776">
                <a:tc>
                  <a:txBody>
                    <a:bodyPr/>
                    <a:lstStyle/>
                    <a:p>
                      <a:r>
                        <a:rPr lang="en-GB" sz="2100" dirty="0"/>
                        <a:t>Sample</a:t>
                      </a:r>
                    </a:p>
                  </a:txBody>
                  <a:tcPr marL="107522" marR="107522" marT="53761" marB="53761"/>
                </a:tc>
                <a:tc>
                  <a:txBody>
                    <a:bodyPr/>
                    <a:lstStyle/>
                    <a:p>
                      <a:r>
                        <a:rPr lang="en-GB" sz="2100"/>
                        <a:t>Purpose</a:t>
                      </a:r>
                    </a:p>
                  </a:txBody>
                  <a:tcPr marL="107522" marR="107522" marT="53761" marB="53761"/>
                </a:tc>
                <a:extLst>
                  <a:ext uri="{0D108BD9-81ED-4DB2-BD59-A6C34878D82A}">
                    <a16:rowId xmlns:a16="http://schemas.microsoft.com/office/drawing/2014/main" val="1529722857"/>
                  </a:ext>
                </a:extLst>
              </a:tr>
              <a:tr h="938078">
                <a:tc>
                  <a:txBody>
                    <a:bodyPr/>
                    <a:lstStyle/>
                    <a:p>
                      <a:r>
                        <a:rPr lang="en-GB" sz="2100"/>
                        <a:t>2000 UK participants</a:t>
                      </a:r>
                    </a:p>
                  </a:txBody>
                  <a:tcPr marL="107522" marR="107522" marT="53761" marB="53761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Testing how many Phronesis components there are</a:t>
                      </a:r>
                    </a:p>
                  </a:txBody>
                  <a:tcPr marL="107522" marR="107522" marT="53761" marB="53761"/>
                </a:tc>
                <a:extLst>
                  <a:ext uri="{0D108BD9-81ED-4DB2-BD59-A6C34878D82A}">
                    <a16:rowId xmlns:a16="http://schemas.microsoft.com/office/drawing/2014/main" val="2926419434"/>
                  </a:ext>
                </a:extLst>
              </a:tr>
              <a:tr h="1698680">
                <a:tc>
                  <a:txBody>
                    <a:bodyPr/>
                    <a:lstStyle/>
                    <a:p>
                      <a:r>
                        <a:rPr lang="en-GB" sz="2100"/>
                        <a:t>1000 UK participants</a:t>
                      </a:r>
                    </a:p>
                  </a:txBody>
                  <a:tcPr marL="107522" marR="107522" marT="53761" marB="53761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2100"/>
                        <a:t>Replicating/confirming Phronesis structure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2100"/>
                        <a:t>Testing how Phronesis relates to core psychological characteristics (e.g., moral foundations, moral relativism)</a:t>
                      </a:r>
                    </a:p>
                  </a:txBody>
                  <a:tcPr marL="107522" marR="107522" marT="53761" marB="53761"/>
                </a:tc>
                <a:extLst>
                  <a:ext uri="{0D108BD9-81ED-4DB2-BD59-A6C34878D82A}">
                    <a16:rowId xmlns:a16="http://schemas.microsoft.com/office/drawing/2014/main" val="3693016243"/>
                  </a:ext>
                </a:extLst>
              </a:tr>
              <a:tr h="2078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/>
                        <a:t>1000 US participants</a:t>
                      </a:r>
                    </a:p>
                  </a:txBody>
                  <a:tcPr marL="107522" marR="107522" marT="53761" marB="53761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2100"/>
                        <a:t>Testing whether findings hold up in the US sample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2100"/>
                        <a:t>Testing how Phronesis relates to applied concerns (e.g., emerging technology, consumer behaviour)</a:t>
                      </a:r>
                    </a:p>
                  </a:txBody>
                  <a:tcPr marL="107522" marR="107522" marT="53761" marB="53761"/>
                </a:tc>
                <a:extLst>
                  <a:ext uri="{0D108BD9-81ED-4DB2-BD59-A6C34878D82A}">
                    <a16:rowId xmlns:a16="http://schemas.microsoft.com/office/drawing/2014/main" val="2101516407"/>
                  </a:ext>
                </a:extLst>
              </a:tr>
              <a:tr h="557776">
                <a:tc>
                  <a:txBody>
                    <a:bodyPr/>
                    <a:lstStyle/>
                    <a:p>
                      <a:r>
                        <a:rPr lang="en-GB" sz="2100" dirty="0"/>
                        <a:t>300 Medical </a:t>
                      </a:r>
                      <a:r>
                        <a:rPr lang="en-GB" sz="2100" dirty="0" smtClean="0"/>
                        <a:t>Practitioners US</a:t>
                      </a:r>
                      <a:endParaRPr lang="en-GB" sz="2100" dirty="0"/>
                    </a:p>
                  </a:txBody>
                  <a:tcPr marL="107522" marR="107522" marT="53761" marB="53761"/>
                </a:tc>
                <a:tc>
                  <a:txBody>
                    <a:bodyPr/>
                    <a:lstStyle/>
                    <a:p>
                      <a:r>
                        <a:rPr lang="en-GB" sz="2100"/>
                        <a:t>Comparison with other professions</a:t>
                      </a:r>
                    </a:p>
                  </a:txBody>
                  <a:tcPr marL="107522" marR="107522" marT="53761" marB="53761"/>
                </a:tc>
                <a:extLst>
                  <a:ext uri="{0D108BD9-81ED-4DB2-BD59-A6C34878D82A}">
                    <a16:rowId xmlns:a16="http://schemas.microsoft.com/office/drawing/2014/main" val="3886204651"/>
                  </a:ext>
                </a:extLst>
              </a:tr>
              <a:tr h="557776">
                <a:tc>
                  <a:txBody>
                    <a:bodyPr/>
                    <a:lstStyle/>
                    <a:p>
                      <a:r>
                        <a:rPr lang="en-GB" sz="2100" dirty="0"/>
                        <a:t>300 </a:t>
                      </a:r>
                      <a:r>
                        <a:rPr lang="en-GB" sz="2100" dirty="0" smtClean="0"/>
                        <a:t>Entrepreneurs US</a:t>
                      </a:r>
                      <a:endParaRPr lang="en-GB" sz="2100" dirty="0"/>
                    </a:p>
                  </a:txBody>
                  <a:tcPr marL="107522" marR="107522" marT="53761" marB="53761"/>
                </a:tc>
                <a:tc>
                  <a:txBody>
                    <a:bodyPr/>
                    <a:lstStyle/>
                    <a:p>
                      <a:r>
                        <a:rPr lang="en-GB" sz="2100"/>
                        <a:t>Comparison with other professions</a:t>
                      </a:r>
                    </a:p>
                  </a:txBody>
                  <a:tcPr marL="107522" marR="107522" marT="53761" marB="53761"/>
                </a:tc>
                <a:extLst>
                  <a:ext uri="{0D108BD9-81ED-4DB2-BD59-A6C34878D82A}">
                    <a16:rowId xmlns:a16="http://schemas.microsoft.com/office/drawing/2014/main" val="1379512508"/>
                  </a:ext>
                </a:extLst>
              </a:tr>
              <a:tr h="557776">
                <a:tc>
                  <a:txBody>
                    <a:bodyPr/>
                    <a:lstStyle/>
                    <a:p>
                      <a:r>
                        <a:rPr lang="en-GB" sz="2100" dirty="0"/>
                        <a:t>300 </a:t>
                      </a:r>
                      <a:r>
                        <a:rPr lang="en-GB" sz="2100" dirty="0" smtClean="0"/>
                        <a:t>Teachers US</a:t>
                      </a:r>
                      <a:endParaRPr lang="en-GB" sz="2100" dirty="0"/>
                    </a:p>
                  </a:txBody>
                  <a:tcPr marL="107522" marR="107522" marT="53761" marB="53761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Comparison with other professions</a:t>
                      </a:r>
                    </a:p>
                  </a:txBody>
                  <a:tcPr marL="107522" marR="107522" marT="53761" marB="53761"/>
                </a:tc>
                <a:extLst>
                  <a:ext uri="{0D108BD9-81ED-4DB2-BD59-A6C34878D82A}">
                    <a16:rowId xmlns:a16="http://schemas.microsoft.com/office/drawing/2014/main" val="679246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876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" y="0"/>
            <a:ext cx="18287997" cy="2363932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2193285" y="0"/>
            <a:ext cx="6094715" cy="2364618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61666" y="-7961667"/>
            <a:ext cx="2364669" cy="18288003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1C8AAD-6928-3316-2243-10C24EFB1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1" y="523297"/>
            <a:ext cx="10744200" cy="1316594"/>
          </a:xfrm>
        </p:spPr>
        <p:txBody>
          <a:bodyPr anchor="ctr">
            <a:normAutofit fontScale="90000"/>
          </a:bodyPr>
          <a:lstStyle/>
          <a:p>
            <a:r>
              <a:rPr lang="en-GB" sz="6000" dirty="0">
                <a:solidFill>
                  <a:srgbClr val="FFFFFF"/>
                </a:solidFill>
              </a:rPr>
              <a:t>How many dimensions of </a:t>
            </a:r>
            <a:r>
              <a:rPr lang="en-GB" sz="6000" i="1" dirty="0">
                <a:solidFill>
                  <a:srgbClr val="FFFFFF"/>
                </a:solidFill>
              </a:rPr>
              <a:t>Phronesis</a:t>
            </a:r>
            <a:r>
              <a:rPr lang="en-GB" sz="60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9559C-BC70-B5D1-8423-4EF4A19C893E}"/>
              </a:ext>
            </a:extLst>
          </p:cNvPr>
          <p:cNvSpPr>
            <a:spLocks/>
          </p:cNvSpPr>
          <p:nvPr/>
        </p:nvSpPr>
        <p:spPr>
          <a:xfrm>
            <a:off x="762001" y="2628900"/>
            <a:ext cx="3810000" cy="5892387"/>
          </a:xfrm>
          <a:prstGeom prst="rect">
            <a:avLst/>
          </a:prstGeom>
        </p:spPr>
        <p:txBody>
          <a:bodyPr/>
          <a:lstStyle/>
          <a:p>
            <a:pPr defTabSz="1188720">
              <a:spcAft>
                <a:spcPts val="600"/>
              </a:spcAft>
            </a:pPr>
            <a:r>
              <a:rPr lang="en-GB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Moral Perception</a:t>
            </a:r>
            <a:endParaRPr lang="en-GB" sz="2800" b="1" dirty="0"/>
          </a:p>
          <a:p>
            <a:pPr defTabSz="1188720">
              <a:spcAft>
                <a:spcPts val="600"/>
              </a:spcAft>
            </a:pPr>
            <a:endParaRPr lang="en-GB" sz="2340" b="1" dirty="0"/>
          </a:p>
          <a:p>
            <a:pPr defTabSz="1188720">
              <a:spcAft>
                <a:spcPts val="600"/>
              </a:spcAft>
            </a:pPr>
            <a:r>
              <a:rPr lang="en-GB" sz="2340" b="1" dirty="0"/>
              <a:t>Situational Moral Irrelevance</a:t>
            </a:r>
          </a:p>
          <a:p>
            <a:pPr defTabSz="1188720">
              <a:spcAft>
                <a:spcPts val="600"/>
              </a:spcAft>
            </a:pPr>
            <a:r>
              <a:rPr lang="en-GB" sz="2340" i="1" dirty="0"/>
              <a:t>“Do people successfully recognise when situations are </a:t>
            </a:r>
            <a:r>
              <a:rPr lang="en-GB" sz="2340" i="1" u="sng" dirty="0"/>
              <a:t>not</a:t>
            </a:r>
            <a:r>
              <a:rPr lang="en-GB" sz="2340" i="1" dirty="0"/>
              <a:t> morally relevant?”</a:t>
            </a:r>
          </a:p>
          <a:p>
            <a:pPr defTabSz="1188720">
              <a:spcAft>
                <a:spcPts val="600"/>
              </a:spcAft>
            </a:pPr>
            <a:endParaRPr lang="en-GB" sz="2340" b="1" dirty="0"/>
          </a:p>
          <a:p>
            <a:pPr defTabSz="1188720">
              <a:spcAft>
                <a:spcPts val="600"/>
              </a:spcAft>
            </a:pPr>
            <a:r>
              <a:rPr lang="en-GB" sz="2340" b="1" dirty="0"/>
              <a:t>Situational Moral Relevance</a:t>
            </a:r>
          </a:p>
          <a:p>
            <a:pPr defTabSz="1188720">
              <a:spcAft>
                <a:spcPts val="600"/>
              </a:spcAft>
            </a:pPr>
            <a:r>
              <a:rPr lang="en-GB" sz="2340" i="1" dirty="0"/>
              <a:t>“Do people successfully recognise when situations </a:t>
            </a:r>
            <a:r>
              <a:rPr lang="en-GB" sz="2340" i="1" u="sng" dirty="0"/>
              <a:t>are</a:t>
            </a:r>
            <a:r>
              <a:rPr lang="en-GB" sz="2340" i="1" dirty="0"/>
              <a:t> morally relevant?”</a:t>
            </a:r>
          </a:p>
          <a:p>
            <a:pPr defTabSz="1188720">
              <a:spcAft>
                <a:spcPts val="600"/>
              </a:spcAft>
            </a:pPr>
            <a:endParaRPr lang="en-GB" sz="2340" b="1" dirty="0"/>
          </a:p>
          <a:p>
            <a:pPr defTabSz="1188720">
              <a:spcAft>
                <a:spcPts val="600"/>
              </a:spcAft>
            </a:pPr>
            <a:r>
              <a:rPr lang="en-GB" sz="2340" b="1" dirty="0"/>
              <a:t>Virtue Identification</a:t>
            </a:r>
          </a:p>
          <a:p>
            <a:pPr defTabSz="1188720">
              <a:spcAft>
                <a:spcPts val="600"/>
              </a:spcAft>
            </a:pPr>
            <a:r>
              <a:rPr lang="en-GB" sz="2340" i="1" dirty="0"/>
              <a:t>“In morally relevant situations, do people recognise which virtues are at stake?”</a:t>
            </a: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6B8FA6B6-B5D8-724C-2D9C-5D4B00391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791" y="514867"/>
            <a:ext cx="6263092" cy="151541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2FEEE4A-5139-0058-85AF-6EC351F76637}"/>
              </a:ext>
            </a:extLst>
          </p:cNvPr>
          <p:cNvSpPr>
            <a:spLocks/>
          </p:cNvSpPr>
          <p:nvPr/>
        </p:nvSpPr>
        <p:spPr>
          <a:xfrm>
            <a:off x="5029200" y="2628899"/>
            <a:ext cx="3657600" cy="5892387"/>
          </a:xfrm>
          <a:prstGeom prst="rect">
            <a:avLst/>
          </a:prstGeom>
        </p:spPr>
        <p:txBody>
          <a:bodyPr/>
          <a:lstStyle/>
          <a:p>
            <a:pPr defTabSz="1188720">
              <a:spcAft>
                <a:spcPts val="600"/>
              </a:spcAft>
            </a:pPr>
            <a:r>
              <a:rPr lang="en-GB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Moral Emotion</a:t>
            </a:r>
            <a:endParaRPr lang="en-GB" sz="2800" b="1" dirty="0"/>
          </a:p>
          <a:p>
            <a:pPr defTabSz="1188720">
              <a:spcAft>
                <a:spcPts val="600"/>
              </a:spcAft>
            </a:pPr>
            <a:endParaRPr lang="en-GB" sz="2340" b="1" dirty="0"/>
          </a:p>
          <a:p>
            <a:pPr defTabSz="1188720">
              <a:spcAft>
                <a:spcPts val="600"/>
              </a:spcAft>
            </a:pPr>
            <a:r>
              <a:rPr lang="en-GB" sz="2340" b="1" dirty="0"/>
              <a:t>Positive Moral Emotion</a:t>
            </a:r>
          </a:p>
          <a:p>
            <a:pPr defTabSz="1188720">
              <a:spcAft>
                <a:spcPts val="600"/>
              </a:spcAft>
            </a:pPr>
            <a:r>
              <a:rPr lang="en-GB" sz="2340" i="1" dirty="0"/>
              <a:t>“Do people feel good when they do good things?”</a:t>
            </a:r>
          </a:p>
          <a:p>
            <a:pPr defTabSz="1188720">
              <a:spcAft>
                <a:spcPts val="600"/>
              </a:spcAft>
            </a:pPr>
            <a:endParaRPr lang="en-GB" sz="2340" b="1" dirty="0"/>
          </a:p>
          <a:p>
            <a:pPr defTabSz="1188720">
              <a:spcAft>
                <a:spcPts val="600"/>
              </a:spcAft>
            </a:pPr>
            <a:r>
              <a:rPr lang="en-GB" sz="2340" b="1" dirty="0"/>
              <a:t>Negative Moral Emotion</a:t>
            </a:r>
          </a:p>
          <a:p>
            <a:pPr defTabSz="1188720">
              <a:spcAft>
                <a:spcPts val="600"/>
              </a:spcAft>
            </a:pPr>
            <a:r>
              <a:rPr lang="en-GB" sz="2340" i="1" dirty="0"/>
              <a:t>“Do people feel bad when they do bad things?”</a:t>
            </a:r>
          </a:p>
          <a:p>
            <a:pPr defTabSz="1188720">
              <a:spcAft>
                <a:spcPts val="600"/>
              </a:spcAft>
            </a:pPr>
            <a:endParaRPr lang="en-GB" sz="2340" b="1" dirty="0"/>
          </a:p>
          <a:p>
            <a:pPr defTabSz="1188720">
              <a:spcAft>
                <a:spcPts val="600"/>
              </a:spcAft>
            </a:pPr>
            <a:r>
              <a:rPr lang="en-GB" sz="2340" b="1" dirty="0"/>
              <a:t>Emotional Regulation</a:t>
            </a:r>
          </a:p>
          <a:p>
            <a:pPr defTabSz="1188720">
              <a:spcAft>
                <a:spcPts val="600"/>
              </a:spcAft>
            </a:pPr>
            <a:r>
              <a:rPr lang="en-GB" sz="2340" i="1" dirty="0"/>
              <a:t>“Can people contain their emotions in distressing situations?”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E46FCBE-075B-6FA6-BA0B-ACC34B0B671B}"/>
              </a:ext>
            </a:extLst>
          </p:cNvPr>
          <p:cNvSpPr>
            <a:spLocks/>
          </p:cNvSpPr>
          <p:nvPr/>
        </p:nvSpPr>
        <p:spPr>
          <a:xfrm>
            <a:off x="8915400" y="2628898"/>
            <a:ext cx="4267200" cy="5892387"/>
          </a:xfrm>
          <a:prstGeom prst="rect">
            <a:avLst/>
          </a:prstGeom>
        </p:spPr>
        <p:txBody>
          <a:bodyPr/>
          <a:lstStyle/>
          <a:p>
            <a:pPr defTabSz="1188720">
              <a:spcAft>
                <a:spcPts val="600"/>
              </a:spcAft>
            </a:pPr>
            <a:r>
              <a:rPr lang="en-GB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Moral Identity</a:t>
            </a:r>
            <a:endParaRPr lang="en-GB" sz="2800" b="1" dirty="0"/>
          </a:p>
          <a:p>
            <a:pPr defTabSz="1188720">
              <a:spcAft>
                <a:spcPts val="600"/>
              </a:spcAft>
            </a:pPr>
            <a:endParaRPr lang="en-GB" sz="2340" b="1" dirty="0"/>
          </a:p>
          <a:p>
            <a:pPr defTabSz="1188720">
              <a:spcAft>
                <a:spcPts val="600"/>
              </a:spcAft>
            </a:pPr>
            <a:r>
              <a:rPr lang="en-GB" sz="2340" b="1" dirty="0"/>
              <a:t>Moral Self Relevance</a:t>
            </a:r>
          </a:p>
          <a:p>
            <a:pPr defTabSz="1188720">
              <a:spcAft>
                <a:spcPts val="600"/>
              </a:spcAft>
            </a:pPr>
            <a:r>
              <a:rPr lang="en-GB" sz="2340" i="1" dirty="0"/>
              <a:t>“Do people believe being moral is personally relevant?”</a:t>
            </a:r>
          </a:p>
          <a:p>
            <a:pPr defTabSz="1188720">
              <a:spcAft>
                <a:spcPts val="600"/>
              </a:spcAft>
            </a:pPr>
            <a:endParaRPr lang="en-GB" sz="2340" b="1" dirty="0"/>
          </a:p>
          <a:p>
            <a:pPr defTabSz="1188720">
              <a:spcAft>
                <a:spcPts val="600"/>
              </a:spcAft>
            </a:pPr>
            <a:r>
              <a:rPr lang="en-GB" sz="2340" b="1" dirty="0"/>
              <a:t>Aspired Moral Identity</a:t>
            </a:r>
          </a:p>
          <a:p>
            <a:pPr defTabSz="1188720">
              <a:spcAft>
                <a:spcPts val="600"/>
              </a:spcAft>
            </a:pPr>
            <a:r>
              <a:rPr lang="en-GB" sz="2340" i="1" dirty="0"/>
              <a:t>“Do people have a clear picture of their best moral selves?”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D6C4E-B8FE-7F41-00D3-33BCB85979E2}"/>
              </a:ext>
            </a:extLst>
          </p:cNvPr>
          <p:cNvSpPr>
            <a:spLocks/>
          </p:cNvSpPr>
          <p:nvPr/>
        </p:nvSpPr>
        <p:spPr>
          <a:xfrm>
            <a:off x="13487401" y="2628898"/>
            <a:ext cx="4267200" cy="5892387"/>
          </a:xfrm>
          <a:prstGeom prst="rect">
            <a:avLst/>
          </a:prstGeom>
        </p:spPr>
        <p:txBody>
          <a:bodyPr/>
          <a:lstStyle/>
          <a:p>
            <a:pPr defTabSz="1188720">
              <a:spcAft>
                <a:spcPts val="600"/>
              </a:spcAft>
            </a:pPr>
            <a:r>
              <a:rPr lang="en-GB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Moral Adjudication</a:t>
            </a:r>
            <a:endParaRPr lang="en-GB" sz="2800" b="1" dirty="0"/>
          </a:p>
          <a:p>
            <a:pPr defTabSz="1188720">
              <a:spcAft>
                <a:spcPts val="600"/>
              </a:spcAft>
            </a:pPr>
            <a:endParaRPr lang="en-GB" sz="2340" b="1" dirty="0"/>
          </a:p>
          <a:p>
            <a:pPr defTabSz="1188720">
              <a:spcAft>
                <a:spcPts val="600"/>
              </a:spcAft>
            </a:pPr>
            <a:r>
              <a:rPr lang="en-GB" sz="2340" b="1" dirty="0"/>
              <a:t>Moral Deliberation</a:t>
            </a:r>
          </a:p>
          <a:p>
            <a:pPr defTabSz="1188720">
              <a:spcAft>
                <a:spcPts val="600"/>
              </a:spcAft>
            </a:pPr>
            <a:r>
              <a:rPr lang="en-GB" sz="2340" i="1" dirty="0"/>
              <a:t>“Do people ask themselves whether they have all the right information before making a decision?”</a:t>
            </a:r>
          </a:p>
          <a:p>
            <a:pPr defTabSz="1188720">
              <a:spcAft>
                <a:spcPts val="600"/>
              </a:spcAft>
            </a:pPr>
            <a:endParaRPr lang="en-GB" sz="2340" b="1" dirty="0"/>
          </a:p>
          <a:p>
            <a:pPr defTabSz="1188720">
              <a:spcAft>
                <a:spcPts val="600"/>
              </a:spcAft>
            </a:pPr>
            <a:r>
              <a:rPr lang="en-GB" sz="2340" b="1" dirty="0"/>
              <a:t>Moral Integration</a:t>
            </a:r>
          </a:p>
          <a:p>
            <a:pPr defTabSz="1188720">
              <a:spcAft>
                <a:spcPts val="600"/>
              </a:spcAft>
            </a:pPr>
            <a:r>
              <a:rPr lang="en-GB" sz="2340" i="1" dirty="0"/>
              <a:t>“Do people make decisions considering which virtues are at stake, how they would feel about themselves, and how consistent an action is with their aspired moral identity?”</a:t>
            </a:r>
          </a:p>
        </p:txBody>
      </p:sp>
    </p:spTree>
    <p:extLst>
      <p:ext uri="{BB962C8B-B14F-4D97-AF65-F5344CB8AC3E}">
        <p14:creationId xmlns:p14="http://schemas.microsoft.com/office/powerpoint/2010/main" val="824651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957773" y="958920"/>
            <a:ext cx="10287000" cy="836916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89809" y="592809"/>
            <a:ext cx="9519314" cy="836412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93361" y="4228451"/>
            <a:ext cx="3752969" cy="836412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7503" y="1279190"/>
            <a:ext cx="10287002" cy="772861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1228130" y="1692746"/>
            <a:ext cx="6477455" cy="6477455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E3FC35-A33A-380B-A380-42E3A0AE0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37478"/>
            <a:ext cx="6769894" cy="4546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 fit in US vs UK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FAA5DB-2673-143F-FA86-80CFF6DBA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448" y="15211"/>
            <a:ext cx="7130919" cy="9869786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337C111D-101F-CE11-F480-286A1BFAD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9" y="340994"/>
            <a:ext cx="6263092" cy="151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80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0E9CD6-A2A1-DFEA-3563-378FE8B49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199" y="734262"/>
            <a:ext cx="5901895" cy="2501353"/>
          </a:xfrm>
        </p:spPr>
        <p:txBody>
          <a:bodyPr anchor="b">
            <a:normAutofit/>
          </a:bodyPr>
          <a:lstStyle/>
          <a:p>
            <a:r>
              <a:rPr lang="en-GB" sz="6000" dirty="0"/>
              <a:t>Network Model of Phronesis</a:t>
            </a:r>
          </a:p>
        </p:txBody>
      </p:sp>
      <p:pic>
        <p:nvPicPr>
          <p:cNvPr id="5" name="Picture 4" descr="A network diagram with white circles and green lines&#10;&#10;Description automatically generated">
            <a:extLst>
              <a:ext uri="{FF2B5EF4-FFF2-40B4-BE49-F238E27FC236}">
                <a16:creationId xmlns:a16="http://schemas.microsoft.com/office/drawing/2014/main" id="{8B1C4D7C-8381-D7D6-0F16-33AB10E8E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57" y="1578678"/>
            <a:ext cx="10303942" cy="68263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DED69-B917-8EF5-8CF4-171A67ED4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5199" y="3608841"/>
            <a:ext cx="6705601" cy="4796196"/>
          </a:xfrm>
        </p:spPr>
        <p:txBody>
          <a:bodyPr anchor="t">
            <a:normAutofit/>
          </a:bodyPr>
          <a:lstStyle/>
          <a:p>
            <a:r>
              <a:rPr lang="en-GB" sz="3000" dirty="0"/>
              <a:t>Assesses the centrality of each component</a:t>
            </a:r>
          </a:p>
          <a:p>
            <a:r>
              <a:rPr lang="en-GB" sz="3000" dirty="0"/>
              <a:t>Central components can be targeted in character education</a:t>
            </a:r>
          </a:p>
          <a:p>
            <a:r>
              <a:rPr lang="en-GB" sz="3000" dirty="0"/>
              <a:t>Does not assume a hierarchical structure</a:t>
            </a:r>
          </a:p>
          <a:p>
            <a:r>
              <a:rPr lang="en-GB" sz="3000" dirty="0"/>
              <a:t>Identity and Adjudication components more central than Perception and Emotion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9601198"/>
            <a:ext cx="18288000" cy="685160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57900" y="9601198"/>
            <a:ext cx="12230097" cy="685158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36">
            <a:extLst>
              <a:ext uri="{FF2B5EF4-FFF2-40B4-BE49-F238E27FC236}">
                <a16:creationId xmlns:a16="http://schemas.microsoft.com/office/drawing/2014/main" id="{4C8AFBB8-28BB-CAAB-D27D-92D7B42EEDEE}"/>
              </a:ext>
            </a:extLst>
          </p:cNvPr>
          <p:cNvSpPr/>
          <p:nvPr/>
        </p:nvSpPr>
        <p:spPr>
          <a:xfrm>
            <a:off x="93143" y="-249377"/>
            <a:ext cx="8130625" cy="1967278"/>
          </a:xfrm>
          <a:custGeom>
            <a:avLst/>
            <a:gdLst/>
            <a:ahLst/>
            <a:cxnLst/>
            <a:rect l="l" t="t" r="r" b="b"/>
            <a:pathLst>
              <a:path w="8130625" h="1967278">
                <a:moveTo>
                  <a:pt x="0" y="0"/>
                </a:moveTo>
                <a:lnTo>
                  <a:pt x="8130625" y="0"/>
                </a:lnTo>
                <a:lnTo>
                  <a:pt x="8130625" y="1967279"/>
                </a:lnTo>
                <a:lnTo>
                  <a:pt x="0" y="19672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275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60D37-7D07-22C1-E97D-D0C9DC032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099" y="2009776"/>
            <a:ext cx="12612291" cy="837941"/>
          </a:xfrm>
        </p:spPr>
        <p:txBody>
          <a:bodyPr vert="horz" lIns="102870" tIns="51435" rIns="102870" bIns="51435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Aristotle was right about Flourishing and </a:t>
            </a:r>
            <a:r>
              <a:rPr lang="en-US" sz="3600" i="1" dirty="0">
                <a:solidFill>
                  <a:schemeClr val="bg1"/>
                </a:solidFill>
              </a:rPr>
              <a:t>Phronesis </a:t>
            </a:r>
            <a:r>
              <a:rPr lang="en-US" sz="1463" i="1" dirty="0">
                <a:solidFill>
                  <a:schemeClr val="bg1"/>
                </a:solidFill>
              </a:rPr>
              <a:t>(N: 4000 UK/US) </a:t>
            </a:r>
            <a:r>
              <a:rPr lang="en-US" sz="3600" dirty="0">
                <a:solidFill>
                  <a:schemeClr val="bg1"/>
                </a:solidFill>
              </a:rPr>
              <a:t>!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3306F0-A7E0-10D8-9AE6-C0D250E68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792389"/>
              </p:ext>
            </p:extLst>
          </p:nvPr>
        </p:nvGraphicFramePr>
        <p:xfrm>
          <a:off x="2133601" y="952499"/>
          <a:ext cx="14249398" cy="8762998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3027826">
                  <a:extLst>
                    <a:ext uri="{9D8B030D-6E8A-4147-A177-3AD203B41FA5}">
                      <a16:colId xmlns:a16="http://schemas.microsoft.com/office/drawing/2014/main" val="1834575984"/>
                    </a:ext>
                  </a:extLst>
                </a:gridCol>
                <a:gridCol w="1765478">
                  <a:extLst>
                    <a:ext uri="{9D8B030D-6E8A-4147-A177-3AD203B41FA5}">
                      <a16:colId xmlns:a16="http://schemas.microsoft.com/office/drawing/2014/main" val="1684483626"/>
                    </a:ext>
                  </a:extLst>
                </a:gridCol>
                <a:gridCol w="1595985">
                  <a:extLst>
                    <a:ext uri="{9D8B030D-6E8A-4147-A177-3AD203B41FA5}">
                      <a16:colId xmlns:a16="http://schemas.microsoft.com/office/drawing/2014/main" val="701514667"/>
                    </a:ext>
                  </a:extLst>
                </a:gridCol>
                <a:gridCol w="2093609">
                  <a:extLst>
                    <a:ext uri="{9D8B030D-6E8A-4147-A177-3AD203B41FA5}">
                      <a16:colId xmlns:a16="http://schemas.microsoft.com/office/drawing/2014/main" val="1937998418"/>
                    </a:ext>
                  </a:extLst>
                </a:gridCol>
                <a:gridCol w="1765478">
                  <a:extLst>
                    <a:ext uri="{9D8B030D-6E8A-4147-A177-3AD203B41FA5}">
                      <a16:colId xmlns:a16="http://schemas.microsoft.com/office/drawing/2014/main" val="3086200636"/>
                    </a:ext>
                  </a:extLst>
                </a:gridCol>
                <a:gridCol w="2064557">
                  <a:extLst>
                    <a:ext uri="{9D8B030D-6E8A-4147-A177-3AD203B41FA5}">
                      <a16:colId xmlns:a16="http://schemas.microsoft.com/office/drawing/2014/main" val="1875325698"/>
                    </a:ext>
                  </a:extLst>
                </a:gridCol>
                <a:gridCol w="1936465">
                  <a:extLst>
                    <a:ext uri="{9D8B030D-6E8A-4147-A177-3AD203B41FA5}">
                      <a16:colId xmlns:a16="http://schemas.microsoft.com/office/drawing/2014/main" val="3908997290"/>
                    </a:ext>
                  </a:extLst>
                </a:gridCol>
              </a:tblGrid>
              <a:tr h="51307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175917" marT="58638" marB="586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Emotional Health</a:t>
                      </a:r>
                      <a:endParaRPr lang="en-GB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Physical Health</a:t>
                      </a:r>
                      <a:endParaRPr lang="en-GB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Meaning and Purpose</a:t>
                      </a:r>
                      <a:endParaRPr lang="en-GB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Financial Security</a:t>
                      </a:r>
                      <a:endParaRPr lang="en-GB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Social Connectedness</a:t>
                      </a:r>
                      <a:endParaRPr lang="en-GB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Character Strengths</a:t>
                      </a:r>
                      <a:endParaRPr lang="en-GB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185296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Moral Perception</a:t>
                      </a:r>
                      <a:endParaRPr lang="en-GB" sz="1200" b="1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175917" marT="58638" marB="58638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6D9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.01</a:t>
                      </a:r>
                      <a:endParaRPr lang="en-GB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6D9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-.015</a:t>
                      </a:r>
                      <a:endParaRPr lang="en-GB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.059</a:t>
                      </a:r>
                      <a:endParaRPr lang="en-GB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.016</a:t>
                      </a:r>
                      <a:endParaRPr lang="en-GB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-.011</a:t>
                      </a:r>
                      <a:endParaRPr lang="en-GB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-.008</a:t>
                      </a:r>
                      <a:endParaRPr lang="en-GB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151720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Virtue Identification</a:t>
                      </a:r>
                      <a:endParaRPr lang="en-GB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175917" marT="58638" marB="58638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.01</a:t>
                      </a:r>
                      <a:endParaRPr lang="en-GB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-.004</a:t>
                      </a:r>
                      <a:endParaRPr lang="en-GB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.044</a:t>
                      </a:r>
                      <a:endParaRPr lang="en-GB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.031</a:t>
                      </a:r>
                      <a:endParaRPr lang="en-GB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-.001</a:t>
                      </a:r>
                      <a:endParaRPr lang="en-GB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.015</a:t>
                      </a:r>
                      <a:endParaRPr lang="en-GB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988970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Situational Moral Relevance</a:t>
                      </a:r>
                      <a:endParaRPr lang="en-GB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175917" marT="58638" marB="58638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.026</a:t>
                      </a:r>
                      <a:endParaRPr lang="en-GB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-.032</a:t>
                      </a:r>
                      <a:endParaRPr lang="en-GB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.012</a:t>
                      </a:r>
                      <a:endParaRPr lang="en-GB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.033</a:t>
                      </a:r>
                      <a:endParaRPr lang="en-GB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-.005</a:t>
                      </a:r>
                      <a:endParaRPr lang="en-GB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.004</a:t>
                      </a:r>
                      <a:endParaRPr lang="en-GB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022176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Situational Moral Irrelevance</a:t>
                      </a:r>
                      <a:endParaRPr lang="en-GB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175917" marT="58638" marB="58638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-.026</a:t>
                      </a:r>
                      <a:endParaRPr lang="en-GB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.018</a:t>
                      </a:r>
                      <a:endParaRPr lang="en-GB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.03</a:t>
                      </a:r>
                      <a:endParaRPr lang="en-GB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-.033</a:t>
                      </a:r>
                      <a:endParaRPr lang="en-GB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-.01</a:t>
                      </a:r>
                      <a:endParaRPr lang="en-GB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-.029</a:t>
                      </a:r>
                      <a:endParaRPr lang="en-GB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541690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Moral Emotion</a:t>
                      </a:r>
                      <a:endParaRPr lang="en-GB" sz="1200" b="1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175917" marT="58638" marB="58638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6D9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.237***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6D9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.207***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.302***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.027</a:t>
                      </a:r>
                      <a:endParaRPr lang="en-GB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.265***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.426***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571438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Negative Moral Emotional</a:t>
                      </a:r>
                      <a:endParaRPr lang="en-GB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175917" marT="58638" marB="58638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-.132***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-.14***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-.267***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-.073*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-.209***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</a:rPr>
                        <a:t>-.316***</a:t>
                      </a:r>
                      <a:endParaRPr lang="en-GB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082893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Positive Moral Emotion</a:t>
                      </a:r>
                      <a:endParaRPr lang="en-GB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175917" marT="58638" marB="58638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.122***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.126***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.179***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-.026</a:t>
                      </a:r>
                      <a:endParaRPr lang="en-GB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.17***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.295***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708575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Emotional Regulation</a:t>
                      </a:r>
                      <a:endParaRPr lang="en-GB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175917" marT="58638" marB="58638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.185***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</a:rPr>
                        <a:t>.137***</a:t>
                      </a:r>
                      <a:endParaRPr lang="en-GB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.139***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.01</a:t>
                      </a:r>
                      <a:endParaRPr lang="en-GB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.135***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.216***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8949612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Moral Identity</a:t>
                      </a:r>
                      <a:endParaRPr lang="en-GB" sz="1200" b="1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175917" marT="58638" marB="58638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6D9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.192***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6D9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.173***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.336***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</a:t>
                      </a: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077*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.243***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.429***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016556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Identity Aspiration</a:t>
                      </a:r>
                      <a:endParaRPr lang="en-GB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175917" marT="58638" marB="58638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.223***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.173***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.326***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</a:t>
                      </a: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103**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.269***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.425***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459472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Moral Self-Relevance</a:t>
                      </a:r>
                      <a:endParaRPr lang="en-GB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175917" marT="58638" marB="58638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.115***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.117***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.256***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.032</a:t>
                      </a:r>
                      <a:endParaRPr lang="en-GB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.157***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.321***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945740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Moral Adjudication</a:t>
                      </a:r>
                      <a:endParaRPr lang="en-GB" sz="1200" b="1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175917" marT="58638" marB="58638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6D9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.188***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6D9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.191***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6D9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.285***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6D9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.072*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6D9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.207***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6D9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.355***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6D9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505055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Moral Deliberation</a:t>
                      </a:r>
                      <a:endParaRPr lang="en-GB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175917" marT="58638" marB="58638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.208***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.213***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.308***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.104**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.208***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.434***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966152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Moral Integration</a:t>
                      </a:r>
                      <a:endParaRPr lang="en-GB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175917" marT="58638" marB="58638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.109***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.098**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.156***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.015</a:t>
                      </a:r>
                      <a:endParaRPr lang="en-GB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.14***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</a:rPr>
                        <a:t>.174***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278" marR="22691" marT="58638" marB="58638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430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573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E345AC-E697-5189-3742-988EC879A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137543-8523-EA99-6DCC-9756DC74B8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77629"/>
            <a:ext cx="18288000" cy="1104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3FA9F-37BC-F84F-781C-6D9DD46E0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799" y="965201"/>
            <a:ext cx="16816388" cy="1117254"/>
          </a:xfrm>
        </p:spPr>
        <p:txBody>
          <a:bodyPr vert="horz" lIns="137160" tIns="68580" rIns="137160" bIns="68580" rtlCol="0" anchor="ctr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Predicting outcomes of interest over and above Moral Foundations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1B7231D-BDEC-84F4-358E-0E6057D76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236144"/>
              </p:ext>
            </p:extLst>
          </p:nvPr>
        </p:nvGraphicFramePr>
        <p:xfrm>
          <a:off x="1400175" y="2400300"/>
          <a:ext cx="15487652" cy="7549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71913">
                  <a:extLst>
                    <a:ext uri="{9D8B030D-6E8A-4147-A177-3AD203B41FA5}">
                      <a16:colId xmlns:a16="http://schemas.microsoft.com/office/drawing/2014/main" val="1673245874"/>
                    </a:ext>
                  </a:extLst>
                </a:gridCol>
                <a:gridCol w="3871913">
                  <a:extLst>
                    <a:ext uri="{9D8B030D-6E8A-4147-A177-3AD203B41FA5}">
                      <a16:colId xmlns:a16="http://schemas.microsoft.com/office/drawing/2014/main" val="2433205152"/>
                    </a:ext>
                  </a:extLst>
                </a:gridCol>
                <a:gridCol w="3871913">
                  <a:extLst>
                    <a:ext uri="{9D8B030D-6E8A-4147-A177-3AD203B41FA5}">
                      <a16:colId xmlns:a16="http://schemas.microsoft.com/office/drawing/2014/main" val="4129352019"/>
                    </a:ext>
                  </a:extLst>
                </a:gridCol>
                <a:gridCol w="3871913">
                  <a:extLst>
                    <a:ext uri="{9D8B030D-6E8A-4147-A177-3AD203B41FA5}">
                      <a16:colId xmlns:a16="http://schemas.microsoft.com/office/drawing/2014/main" val="2621449827"/>
                    </a:ext>
                  </a:extLst>
                </a:gridCol>
              </a:tblGrid>
              <a:tr h="1343640">
                <a:tc>
                  <a:txBody>
                    <a:bodyPr/>
                    <a:lstStyle/>
                    <a:p>
                      <a:r>
                        <a:rPr lang="en-GB" sz="3200" dirty="0"/>
                        <a:t>Outcome Predicted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Total % </a:t>
                      </a:r>
                      <a:br>
                        <a:rPr lang="en-GB" sz="3200" dirty="0"/>
                      </a:br>
                      <a:r>
                        <a:rPr lang="en-GB" sz="3200" dirty="0"/>
                        <a:t>Moral Foundations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Additional %</a:t>
                      </a:r>
                    </a:p>
                    <a:p>
                      <a:r>
                        <a:rPr lang="en-GB" sz="3200" dirty="0"/>
                        <a:t>Phronesis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Additional %</a:t>
                      </a:r>
                    </a:p>
                    <a:p>
                      <a:r>
                        <a:rPr lang="en-GB" sz="3200" dirty="0"/>
                        <a:t>Phronesis Network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558933340"/>
                  </a:ext>
                </a:extLst>
              </a:tr>
              <a:tr h="926648">
                <a:tc>
                  <a:txBody>
                    <a:bodyPr/>
                    <a:lstStyle/>
                    <a:p>
                      <a:r>
                        <a:rPr lang="en-GB" sz="3200" dirty="0"/>
                        <a:t>Machiavellianism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6.83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+0.13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/>
                        <a:t>+9.27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60617165"/>
                  </a:ext>
                </a:extLst>
              </a:tr>
              <a:tr h="547192">
                <a:tc>
                  <a:txBody>
                    <a:bodyPr/>
                    <a:lstStyle/>
                    <a:p>
                      <a:r>
                        <a:rPr lang="en-GB" sz="3200" dirty="0"/>
                        <a:t>Narcissism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5.86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+0.00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+12.70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70173957"/>
                  </a:ext>
                </a:extLst>
              </a:tr>
              <a:tr h="547192">
                <a:tc>
                  <a:txBody>
                    <a:bodyPr/>
                    <a:lstStyle/>
                    <a:p>
                      <a:r>
                        <a:rPr lang="en-GB" sz="3200" dirty="0"/>
                        <a:t>Psychopathy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6.58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+2.40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+20.10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748597123"/>
                  </a:ext>
                </a:extLst>
              </a:tr>
              <a:tr h="547192">
                <a:tc>
                  <a:txBody>
                    <a:bodyPr/>
                    <a:lstStyle/>
                    <a:p>
                      <a:r>
                        <a:rPr lang="en-GB" sz="3200" dirty="0"/>
                        <a:t>Sadism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12.50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+1.50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+23.00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4080010393"/>
                  </a:ext>
                </a:extLst>
              </a:tr>
              <a:tr h="926648">
                <a:tc>
                  <a:txBody>
                    <a:bodyPr/>
                    <a:lstStyle/>
                    <a:p>
                      <a:r>
                        <a:rPr lang="en-GB" sz="3200" dirty="0"/>
                        <a:t>Honesty/Humility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14.20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+0.92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+10.00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750846636"/>
                  </a:ext>
                </a:extLst>
              </a:tr>
              <a:tr h="926648">
                <a:tc>
                  <a:txBody>
                    <a:bodyPr/>
                    <a:lstStyle/>
                    <a:p>
                      <a:r>
                        <a:rPr lang="en-GB" sz="3200" dirty="0"/>
                        <a:t>Emotional Health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6.02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+2.55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+7.38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567300146"/>
                  </a:ext>
                </a:extLst>
              </a:tr>
              <a:tr h="547192">
                <a:tc>
                  <a:txBody>
                    <a:bodyPr/>
                    <a:lstStyle/>
                    <a:p>
                      <a:r>
                        <a:rPr lang="en-GB" sz="3200" dirty="0"/>
                        <a:t>Physical Health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5.11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+1.91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+5.30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778564371"/>
                  </a:ext>
                </a:extLst>
              </a:tr>
              <a:tr h="926648">
                <a:tc>
                  <a:txBody>
                    <a:bodyPr/>
                    <a:lstStyle/>
                    <a:p>
                      <a:r>
                        <a:rPr lang="en-GB" sz="3200" dirty="0"/>
                        <a:t>Financial Security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9.98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+0.21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+1.16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815441369"/>
                  </a:ext>
                </a:extLst>
              </a:tr>
            </a:tbl>
          </a:graphicData>
        </a:graphic>
      </p:graphicFrame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9DF1BF49-9774-C279-7DA6-2EE3FC24FD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5"/>
          <a:stretch/>
        </p:blipFill>
        <p:spPr>
          <a:xfrm>
            <a:off x="6851192" y="-393442"/>
            <a:ext cx="3577322" cy="178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01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" y="0"/>
            <a:ext cx="18287997" cy="2363932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3284" cy="236319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1"/>
            <a:ext cx="18288002" cy="2361466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E8A80-D035-7AE9-EF12-AB61DA4C3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69" y="372057"/>
            <a:ext cx="10595582" cy="173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New Phronesis Model</a:t>
            </a:r>
          </a:p>
        </p:txBody>
      </p:sp>
      <p:pic>
        <p:nvPicPr>
          <p:cNvPr id="4" name="Content Placeholder 3" descr="A diagram of a moral decision&#10;&#10;Description automatically generated with medium confidence">
            <a:extLst>
              <a:ext uri="{FF2B5EF4-FFF2-40B4-BE49-F238E27FC236}">
                <a16:creationId xmlns:a16="http://schemas.microsoft.com/office/drawing/2014/main" id="{DDCF74D7-DF45-49A6-B2A0-8A10BFE0D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0343" y="2949439"/>
            <a:ext cx="12087311" cy="6678240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E199E6-9EA5-8437-DB2F-B35C0B440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791" y="514867"/>
            <a:ext cx="6263092" cy="151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10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8888" y="1757486"/>
            <a:ext cx="6817181" cy="6817181"/>
            <a:chOff x="0" y="0"/>
            <a:chExt cx="837653" cy="8376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7653" cy="837653"/>
            </a:xfrm>
            <a:custGeom>
              <a:avLst/>
              <a:gdLst/>
              <a:ahLst/>
              <a:cxnLst/>
              <a:rect l="l" t="t" r="r" b="b"/>
              <a:pathLst>
                <a:path w="837653" h="837653">
                  <a:moveTo>
                    <a:pt x="418826" y="0"/>
                  </a:moveTo>
                  <a:cubicBezTo>
                    <a:pt x="187515" y="0"/>
                    <a:pt x="0" y="187515"/>
                    <a:pt x="0" y="418826"/>
                  </a:cubicBezTo>
                  <a:cubicBezTo>
                    <a:pt x="0" y="650138"/>
                    <a:pt x="187515" y="837653"/>
                    <a:pt x="418826" y="837653"/>
                  </a:cubicBezTo>
                  <a:cubicBezTo>
                    <a:pt x="650138" y="837653"/>
                    <a:pt x="837653" y="650138"/>
                    <a:pt x="837653" y="418826"/>
                  </a:cubicBezTo>
                  <a:cubicBezTo>
                    <a:pt x="837653" y="187515"/>
                    <a:pt x="650138" y="0"/>
                    <a:pt x="418826" y="0"/>
                  </a:cubicBezTo>
                  <a:close/>
                </a:path>
              </a:pathLst>
            </a:custGeom>
            <a:solidFill>
              <a:srgbClr val="59B7E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8530" y="21380"/>
              <a:ext cx="680593" cy="73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87279" y="2055878"/>
            <a:ext cx="6220398" cy="6220398"/>
          </a:xfrm>
          <a:custGeom>
            <a:avLst/>
            <a:gdLst/>
            <a:ahLst/>
            <a:cxnLst/>
            <a:rect l="l" t="t" r="r" b="b"/>
            <a:pathLst>
              <a:path w="6220398" h="6220398">
                <a:moveTo>
                  <a:pt x="0" y="0"/>
                </a:moveTo>
                <a:lnTo>
                  <a:pt x="6220398" y="0"/>
                </a:lnTo>
                <a:lnTo>
                  <a:pt x="6220398" y="6220397"/>
                </a:lnTo>
                <a:lnTo>
                  <a:pt x="0" y="62203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462087" y="2138378"/>
            <a:ext cx="6055396" cy="6055396"/>
          </a:xfrm>
          <a:custGeom>
            <a:avLst/>
            <a:gdLst/>
            <a:ahLst/>
            <a:cxnLst/>
            <a:rect l="l" t="t" r="r" b="b"/>
            <a:pathLst>
              <a:path w="6055396" h="6055396">
                <a:moveTo>
                  <a:pt x="0" y="0"/>
                </a:moveTo>
                <a:lnTo>
                  <a:pt x="6055397" y="0"/>
                </a:lnTo>
                <a:lnTo>
                  <a:pt x="6055397" y="6055397"/>
                </a:lnTo>
                <a:lnTo>
                  <a:pt x="0" y="60553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1519823" y="2399664"/>
            <a:ext cx="5805876" cy="5532824"/>
            <a:chOff x="0" y="0"/>
            <a:chExt cx="852913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52913" cy="812800"/>
            </a:xfrm>
            <a:custGeom>
              <a:avLst/>
              <a:gdLst/>
              <a:ahLst/>
              <a:cxnLst/>
              <a:rect l="l" t="t" r="r" b="b"/>
              <a:pathLst>
                <a:path w="852913" h="812800">
                  <a:moveTo>
                    <a:pt x="426456" y="0"/>
                  </a:moveTo>
                  <a:cubicBezTo>
                    <a:pt x="190931" y="0"/>
                    <a:pt x="0" y="181951"/>
                    <a:pt x="0" y="406400"/>
                  </a:cubicBezTo>
                  <a:cubicBezTo>
                    <a:pt x="0" y="630849"/>
                    <a:pt x="190931" y="812800"/>
                    <a:pt x="426456" y="812800"/>
                  </a:cubicBezTo>
                  <a:cubicBezTo>
                    <a:pt x="661982" y="812800"/>
                    <a:pt x="852913" y="630849"/>
                    <a:pt x="852913" y="406400"/>
                  </a:cubicBezTo>
                  <a:cubicBezTo>
                    <a:pt x="852913" y="181951"/>
                    <a:pt x="661982" y="0"/>
                    <a:pt x="426456" y="0"/>
                  </a:cubicBezTo>
                  <a:close/>
                </a:path>
              </a:pathLst>
            </a:custGeom>
            <a:solidFill>
              <a:srgbClr val="054F8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9961" y="19050"/>
              <a:ext cx="692992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915446" y="2569171"/>
            <a:ext cx="5221193" cy="5221172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38049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Freeform 12"/>
          <p:cNvSpPr/>
          <p:nvPr/>
        </p:nvSpPr>
        <p:spPr>
          <a:xfrm rot="-10800000">
            <a:off x="4397478" y="750863"/>
            <a:ext cx="4392637" cy="8785274"/>
          </a:xfrm>
          <a:custGeom>
            <a:avLst/>
            <a:gdLst/>
            <a:ahLst/>
            <a:cxnLst/>
            <a:rect l="l" t="t" r="r" b="b"/>
            <a:pathLst>
              <a:path w="4392637" h="8785274">
                <a:moveTo>
                  <a:pt x="0" y="0"/>
                </a:moveTo>
                <a:lnTo>
                  <a:pt x="4392637" y="0"/>
                </a:lnTo>
                <a:lnTo>
                  <a:pt x="4392637" y="8785274"/>
                </a:lnTo>
                <a:lnTo>
                  <a:pt x="0" y="87852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 rot="-5400000">
            <a:off x="-1802175" y="4393923"/>
            <a:ext cx="5103504" cy="1499154"/>
          </a:xfrm>
          <a:custGeom>
            <a:avLst/>
            <a:gdLst/>
            <a:ahLst/>
            <a:cxnLst/>
            <a:rect l="l" t="t" r="r" b="b"/>
            <a:pathLst>
              <a:path w="5103504" h="1499154">
                <a:moveTo>
                  <a:pt x="0" y="0"/>
                </a:moveTo>
                <a:lnTo>
                  <a:pt x="5103504" y="0"/>
                </a:lnTo>
                <a:lnTo>
                  <a:pt x="5103504" y="1499154"/>
                </a:lnTo>
                <a:lnTo>
                  <a:pt x="0" y="14991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4" name="Group 14"/>
          <p:cNvGrpSpPr/>
          <p:nvPr/>
        </p:nvGrpSpPr>
        <p:grpSpPr>
          <a:xfrm>
            <a:off x="1303801" y="2353149"/>
            <a:ext cx="432044" cy="432044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54F8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46065" y="7456654"/>
            <a:ext cx="432044" cy="432044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54F8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3827" y="9089590"/>
            <a:ext cx="2831992" cy="2831992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F2F5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823139" y="435103"/>
            <a:ext cx="1187194" cy="1187194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52B5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517484" y="8711283"/>
            <a:ext cx="1050577" cy="105057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52B5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8042772" y="-897152"/>
            <a:ext cx="1794303" cy="1794303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B7E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9263435" y="5013670"/>
            <a:ext cx="10771093" cy="2400116"/>
          </a:xfrm>
          <a:custGeom>
            <a:avLst/>
            <a:gdLst/>
            <a:ahLst/>
            <a:cxnLst/>
            <a:rect l="l" t="t" r="r" b="b"/>
            <a:pathLst>
              <a:path w="10197453" h="1149531">
                <a:moveTo>
                  <a:pt x="0" y="0"/>
                </a:moveTo>
                <a:lnTo>
                  <a:pt x="10197453" y="0"/>
                </a:lnTo>
                <a:lnTo>
                  <a:pt x="10197453" y="1149531"/>
                </a:lnTo>
                <a:lnTo>
                  <a:pt x="0" y="1149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TextBox 33"/>
          <p:cNvSpPr txBox="1"/>
          <p:nvPr/>
        </p:nvSpPr>
        <p:spPr>
          <a:xfrm>
            <a:off x="9837075" y="3487362"/>
            <a:ext cx="7802090" cy="136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199"/>
              </a:lnSpc>
            </a:pPr>
            <a:r>
              <a:rPr lang="en-US" sz="8499">
                <a:solidFill>
                  <a:srgbClr val="0F2F5D"/>
                </a:solidFill>
                <a:latin typeface="Poppins Bold"/>
              </a:rPr>
              <a:t>Thank You!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44859" y="5470607"/>
            <a:ext cx="7988019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147"/>
              </a:lnSpc>
            </a:pPr>
            <a:r>
              <a:rPr lang="en-US" sz="4289" dirty="0">
                <a:solidFill>
                  <a:srgbClr val="FFFFFF"/>
                </a:solidFill>
                <a:latin typeface="Poppins Semi-Bold"/>
              </a:rPr>
              <a:t>k.kristjansson@bham.ac.uk</a:t>
            </a:r>
          </a:p>
        </p:txBody>
      </p:sp>
      <p:sp>
        <p:nvSpPr>
          <p:cNvPr id="35" name="Freeform 35"/>
          <p:cNvSpPr/>
          <p:nvPr/>
        </p:nvSpPr>
        <p:spPr>
          <a:xfrm>
            <a:off x="10169310" y="171100"/>
            <a:ext cx="8130625" cy="1967278"/>
          </a:xfrm>
          <a:custGeom>
            <a:avLst/>
            <a:gdLst/>
            <a:ahLst/>
            <a:cxnLst/>
            <a:rect l="l" t="t" r="r" b="b"/>
            <a:pathLst>
              <a:path w="8130625" h="1967278">
                <a:moveTo>
                  <a:pt x="0" y="0"/>
                </a:moveTo>
                <a:lnTo>
                  <a:pt x="8130625" y="0"/>
                </a:lnTo>
                <a:lnTo>
                  <a:pt x="8130625" y="1967279"/>
                </a:lnTo>
                <a:lnTo>
                  <a:pt x="0" y="196727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24600" y="273900"/>
            <a:ext cx="10543192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dirty="0" smtClean="0">
                <a:solidFill>
                  <a:srgbClr val="0F2F5D"/>
                </a:solidFill>
                <a:latin typeface="Poppins Ultra-Bold"/>
              </a:rPr>
              <a:t>Agenda</a:t>
            </a:r>
          </a:p>
          <a:p>
            <a:pPr algn="ctr">
              <a:lnSpc>
                <a:spcPts val="9600"/>
              </a:lnSpc>
            </a:pPr>
            <a:endParaRPr lang="en-US" sz="8000" dirty="0">
              <a:solidFill>
                <a:srgbClr val="0F2F5D"/>
              </a:solidFill>
              <a:latin typeface="Poppins Ultra-Bold"/>
            </a:endParaRPr>
          </a:p>
          <a:p>
            <a:pPr algn="ctr">
              <a:lnSpc>
                <a:spcPts val="9600"/>
              </a:lnSpc>
            </a:pPr>
            <a:endParaRPr lang="en-US" sz="8000" dirty="0">
              <a:solidFill>
                <a:srgbClr val="0F2F5D"/>
              </a:solidFill>
              <a:latin typeface="Poppins Ultra-Bold"/>
            </a:endParaRPr>
          </a:p>
        </p:txBody>
      </p:sp>
      <p:sp>
        <p:nvSpPr>
          <p:cNvPr id="29" name="Freeform 36">
            <a:extLst>
              <a:ext uri="{FF2B5EF4-FFF2-40B4-BE49-F238E27FC236}">
                <a16:creationId xmlns:a16="http://schemas.microsoft.com/office/drawing/2014/main" id="{C51E6B35-4F96-B52B-8D15-94F5FE89EDCB}"/>
              </a:ext>
            </a:extLst>
          </p:cNvPr>
          <p:cNvSpPr/>
          <p:nvPr/>
        </p:nvSpPr>
        <p:spPr>
          <a:xfrm>
            <a:off x="22746" y="-153042"/>
            <a:ext cx="7341913" cy="1786850"/>
          </a:xfrm>
          <a:custGeom>
            <a:avLst/>
            <a:gdLst/>
            <a:ahLst/>
            <a:cxnLst/>
            <a:rect l="l" t="t" r="r" b="b"/>
            <a:pathLst>
              <a:path w="8130625" h="1967278">
                <a:moveTo>
                  <a:pt x="0" y="0"/>
                </a:moveTo>
                <a:lnTo>
                  <a:pt x="8130625" y="0"/>
                </a:lnTo>
                <a:lnTo>
                  <a:pt x="8130625" y="1967279"/>
                </a:lnTo>
                <a:lnTo>
                  <a:pt x="0" y="19672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1F81829-2380-5D21-C2D7-9E5CA68247E8}"/>
              </a:ext>
            </a:extLst>
          </p:cNvPr>
          <p:cNvGrpSpPr/>
          <p:nvPr/>
        </p:nvGrpSpPr>
        <p:grpSpPr>
          <a:xfrm>
            <a:off x="7412956" y="1735575"/>
            <a:ext cx="8701993" cy="699153"/>
            <a:chOff x="6956978" y="2727176"/>
            <a:chExt cx="8701993" cy="699153"/>
          </a:xfrm>
        </p:grpSpPr>
        <p:sp>
          <p:nvSpPr>
            <p:cNvPr id="31" name="Rectangle: Top Corners One Rounded and One Snipped 30">
              <a:extLst>
                <a:ext uri="{FF2B5EF4-FFF2-40B4-BE49-F238E27FC236}">
                  <a16:creationId xmlns:a16="http://schemas.microsoft.com/office/drawing/2014/main" id="{7B520D55-EBBE-3A4C-F818-73B58CA0329A}"/>
                </a:ext>
              </a:extLst>
            </p:cNvPr>
            <p:cNvSpPr/>
            <p:nvPr/>
          </p:nvSpPr>
          <p:spPr>
            <a:xfrm>
              <a:off x="7353171" y="2804565"/>
              <a:ext cx="8305800" cy="589552"/>
            </a:xfrm>
            <a:prstGeom prst="snipRoundRect">
              <a:avLst/>
            </a:prstGeom>
            <a:gradFill flip="none" rotWithShape="1">
              <a:gsLst>
                <a:gs pos="0">
                  <a:srgbClr val="002060"/>
                </a:gs>
                <a:gs pos="74000">
                  <a:srgbClr val="00B0F0"/>
                </a:gs>
                <a:gs pos="83000">
                  <a:srgbClr val="00B0F0"/>
                </a:gs>
                <a:gs pos="100000">
                  <a:schemeClr val="tx2">
                    <a:lumMod val="40000"/>
                    <a:lumOff val="60000"/>
                    <a:alpha val="3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What </a:t>
              </a:r>
              <a:r>
                <a:rPr lang="en-GB" sz="2400" i="1" dirty="0" err="1"/>
                <a:t>phronesis</a:t>
              </a:r>
              <a:r>
                <a:rPr lang="en-GB" sz="2400" dirty="0"/>
                <a:t> </a:t>
              </a:r>
              <a:r>
                <a:rPr lang="en-GB" sz="2400" dirty="0" smtClean="0"/>
                <a:t>is</a:t>
              </a:r>
              <a:endParaRPr lang="en-GB" sz="2400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9DA8295-0B7B-71E6-5A9B-97FCC202FF74}"/>
                </a:ext>
              </a:extLst>
            </p:cNvPr>
            <p:cNvGrpSpPr/>
            <p:nvPr/>
          </p:nvGrpSpPr>
          <p:grpSpPr>
            <a:xfrm>
              <a:off x="6956978" y="2727176"/>
              <a:ext cx="738708" cy="699153"/>
              <a:chOff x="6956978" y="2727176"/>
              <a:chExt cx="738708" cy="699153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1BBC260-60D5-1152-E5A6-0077FACEEA53}"/>
                  </a:ext>
                </a:extLst>
              </p:cNvPr>
              <p:cNvSpPr/>
              <p:nvPr/>
            </p:nvSpPr>
            <p:spPr>
              <a:xfrm>
                <a:off x="6965243" y="2727176"/>
                <a:ext cx="730443" cy="69915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4" name="Picture 33" descr="A black and white logo&#10;&#10;Description automatically generated">
                <a:extLst>
                  <a:ext uri="{FF2B5EF4-FFF2-40B4-BE49-F238E27FC236}">
                    <a16:creationId xmlns:a16="http://schemas.microsoft.com/office/drawing/2014/main" id="{4792D4D0-DA3A-3691-D590-D33AB4386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6978" y="2744681"/>
                <a:ext cx="730443" cy="678431"/>
              </a:xfrm>
              <a:prstGeom prst="rect">
                <a:avLst/>
              </a:prstGeom>
            </p:spPr>
          </p:pic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290EE61-D4F8-E061-904C-1885EB0B5E83}"/>
              </a:ext>
            </a:extLst>
          </p:cNvPr>
          <p:cNvGrpSpPr/>
          <p:nvPr/>
        </p:nvGrpSpPr>
        <p:grpSpPr>
          <a:xfrm>
            <a:off x="7412956" y="2570830"/>
            <a:ext cx="8701993" cy="699153"/>
            <a:chOff x="6956978" y="2727176"/>
            <a:chExt cx="8701993" cy="699153"/>
          </a:xfrm>
        </p:grpSpPr>
        <p:sp>
          <p:nvSpPr>
            <p:cNvPr id="36" name="Rectangle: Top Corners One Rounded and One Snipped 35">
              <a:extLst>
                <a:ext uri="{FF2B5EF4-FFF2-40B4-BE49-F238E27FC236}">
                  <a16:creationId xmlns:a16="http://schemas.microsoft.com/office/drawing/2014/main" id="{032C670F-A655-1768-5FD1-37FB89D3A137}"/>
                </a:ext>
              </a:extLst>
            </p:cNvPr>
            <p:cNvSpPr/>
            <p:nvPr/>
          </p:nvSpPr>
          <p:spPr>
            <a:xfrm>
              <a:off x="7353171" y="2804565"/>
              <a:ext cx="8305800" cy="589552"/>
            </a:xfrm>
            <a:prstGeom prst="snipRoundRect">
              <a:avLst/>
            </a:prstGeom>
            <a:gradFill flip="none" rotWithShape="1">
              <a:gsLst>
                <a:gs pos="0">
                  <a:srgbClr val="002060"/>
                </a:gs>
                <a:gs pos="74000">
                  <a:srgbClr val="00B0F0"/>
                </a:gs>
                <a:gs pos="83000">
                  <a:srgbClr val="00B0F0"/>
                </a:gs>
                <a:gs pos="100000">
                  <a:schemeClr val="tx2">
                    <a:lumMod val="40000"/>
                    <a:lumOff val="60000"/>
                    <a:alpha val="3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Five theoretical models of </a:t>
              </a:r>
              <a:r>
                <a:rPr lang="en-GB" sz="2400" i="1" dirty="0"/>
                <a:t>phronesis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9742DA8-E3E3-E5AA-7BF9-A262A4A5ACF8}"/>
                </a:ext>
              </a:extLst>
            </p:cNvPr>
            <p:cNvGrpSpPr/>
            <p:nvPr/>
          </p:nvGrpSpPr>
          <p:grpSpPr>
            <a:xfrm>
              <a:off x="6956978" y="2727176"/>
              <a:ext cx="738708" cy="699153"/>
              <a:chOff x="6956978" y="2727176"/>
              <a:chExt cx="738708" cy="699153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6F6A274-8CEF-57B8-0F59-A9103D2BCDFC}"/>
                  </a:ext>
                </a:extLst>
              </p:cNvPr>
              <p:cNvSpPr/>
              <p:nvPr/>
            </p:nvSpPr>
            <p:spPr>
              <a:xfrm>
                <a:off x="6965243" y="2727176"/>
                <a:ext cx="730443" cy="69915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9" name="Picture 38" descr="A black and white logo&#10;&#10;Description automatically generated">
                <a:extLst>
                  <a:ext uri="{FF2B5EF4-FFF2-40B4-BE49-F238E27FC236}">
                    <a16:creationId xmlns:a16="http://schemas.microsoft.com/office/drawing/2014/main" id="{2554EB54-FCA3-A8AD-B904-8A95CA4434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6978" y="2744681"/>
                <a:ext cx="730443" cy="678431"/>
              </a:xfrm>
              <a:prstGeom prst="rect">
                <a:avLst/>
              </a:prstGeom>
            </p:spPr>
          </p:pic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22E073F-7A4D-F7F4-68EF-53505488B721}"/>
              </a:ext>
            </a:extLst>
          </p:cNvPr>
          <p:cNvGrpSpPr/>
          <p:nvPr/>
        </p:nvGrpSpPr>
        <p:grpSpPr>
          <a:xfrm>
            <a:off x="7421221" y="3406085"/>
            <a:ext cx="8701993" cy="699153"/>
            <a:chOff x="6956978" y="2727176"/>
            <a:chExt cx="8701993" cy="699153"/>
          </a:xfrm>
        </p:grpSpPr>
        <p:sp>
          <p:nvSpPr>
            <p:cNvPr id="41" name="Rectangle: Top Corners One Rounded and One Snipped 40">
              <a:extLst>
                <a:ext uri="{FF2B5EF4-FFF2-40B4-BE49-F238E27FC236}">
                  <a16:creationId xmlns:a16="http://schemas.microsoft.com/office/drawing/2014/main" id="{01195996-A0E1-C9A8-57AC-9CE450F299CD}"/>
                </a:ext>
              </a:extLst>
            </p:cNvPr>
            <p:cNvSpPr/>
            <p:nvPr/>
          </p:nvSpPr>
          <p:spPr>
            <a:xfrm>
              <a:off x="7353171" y="2804565"/>
              <a:ext cx="8305800" cy="589552"/>
            </a:xfrm>
            <a:prstGeom prst="snipRoundRect">
              <a:avLst/>
            </a:prstGeom>
            <a:gradFill flip="none" rotWithShape="1">
              <a:gsLst>
                <a:gs pos="0">
                  <a:srgbClr val="002060"/>
                </a:gs>
                <a:gs pos="74000">
                  <a:srgbClr val="00B0F0"/>
                </a:gs>
                <a:gs pos="83000">
                  <a:srgbClr val="00B0F0"/>
                </a:gs>
                <a:gs pos="100000">
                  <a:schemeClr val="tx2">
                    <a:lumMod val="40000"/>
                    <a:lumOff val="60000"/>
                    <a:alpha val="3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The development of the first (long) </a:t>
              </a:r>
              <a:r>
                <a:rPr lang="en-GB" sz="2400" i="1" dirty="0"/>
                <a:t>phronesis</a:t>
              </a:r>
              <a:r>
                <a:rPr lang="en-GB" sz="2400" dirty="0"/>
                <a:t> measure </a:t>
              </a:r>
              <a:endParaRPr lang="en-GB" sz="2400" i="1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F847253-D9B1-C4DA-AA3F-1C18CE82AE88}"/>
                </a:ext>
              </a:extLst>
            </p:cNvPr>
            <p:cNvGrpSpPr/>
            <p:nvPr/>
          </p:nvGrpSpPr>
          <p:grpSpPr>
            <a:xfrm>
              <a:off x="6956978" y="2727176"/>
              <a:ext cx="738708" cy="699153"/>
              <a:chOff x="6956978" y="2727176"/>
              <a:chExt cx="738708" cy="699153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CE4011B-9C0D-7521-CC34-201830A82816}"/>
                  </a:ext>
                </a:extLst>
              </p:cNvPr>
              <p:cNvSpPr/>
              <p:nvPr/>
            </p:nvSpPr>
            <p:spPr>
              <a:xfrm>
                <a:off x="6965243" y="2727176"/>
                <a:ext cx="730443" cy="69915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4" name="Picture 43" descr="A black and white logo&#10;&#10;Description automatically generated">
                <a:extLst>
                  <a:ext uri="{FF2B5EF4-FFF2-40B4-BE49-F238E27FC236}">
                    <a16:creationId xmlns:a16="http://schemas.microsoft.com/office/drawing/2014/main" id="{CFD3537D-9E08-B9AA-D157-F8EAADE8FF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6978" y="2744681"/>
                <a:ext cx="730443" cy="678431"/>
              </a:xfrm>
              <a:prstGeom prst="rect">
                <a:avLst/>
              </a:prstGeom>
            </p:spPr>
          </p:pic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FAB697F-14EC-DE71-FCE3-E51702B5D0FB}"/>
              </a:ext>
            </a:extLst>
          </p:cNvPr>
          <p:cNvGrpSpPr/>
          <p:nvPr/>
        </p:nvGrpSpPr>
        <p:grpSpPr>
          <a:xfrm>
            <a:off x="7429486" y="4241340"/>
            <a:ext cx="8701993" cy="699153"/>
            <a:chOff x="6956978" y="2727176"/>
            <a:chExt cx="8701993" cy="699153"/>
          </a:xfrm>
        </p:grpSpPr>
        <p:sp>
          <p:nvSpPr>
            <p:cNvPr id="46" name="Rectangle: Top Corners One Rounded and One Snipped 45">
              <a:extLst>
                <a:ext uri="{FF2B5EF4-FFF2-40B4-BE49-F238E27FC236}">
                  <a16:creationId xmlns:a16="http://schemas.microsoft.com/office/drawing/2014/main" id="{80632101-7874-B96B-4EBA-29EE1B948493}"/>
                </a:ext>
              </a:extLst>
            </p:cNvPr>
            <p:cNvSpPr/>
            <p:nvPr/>
          </p:nvSpPr>
          <p:spPr>
            <a:xfrm>
              <a:off x="7353171" y="2804565"/>
              <a:ext cx="8305800" cy="589552"/>
            </a:xfrm>
            <a:prstGeom prst="snipRoundRect">
              <a:avLst/>
            </a:prstGeom>
            <a:gradFill flip="none" rotWithShape="1">
              <a:gsLst>
                <a:gs pos="0">
                  <a:srgbClr val="002060"/>
                </a:gs>
                <a:gs pos="74000">
                  <a:srgbClr val="00B0F0"/>
                </a:gs>
                <a:gs pos="83000">
                  <a:srgbClr val="00B0F0"/>
                </a:gs>
                <a:gs pos="100000">
                  <a:schemeClr val="tx2">
                    <a:lumMod val="40000"/>
                    <a:lumOff val="60000"/>
                    <a:alpha val="3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The development of the second (short) </a:t>
              </a:r>
              <a:r>
                <a:rPr lang="en-GB" sz="2400" i="1" dirty="0"/>
                <a:t>phronesis</a:t>
              </a:r>
              <a:r>
                <a:rPr lang="en-GB" sz="2400" dirty="0"/>
                <a:t> measure </a:t>
              </a:r>
              <a:endParaRPr lang="en-GB" sz="2400" i="1" dirty="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3B310B8-CC4C-8037-3797-58C80279A5DD}"/>
                </a:ext>
              </a:extLst>
            </p:cNvPr>
            <p:cNvGrpSpPr/>
            <p:nvPr/>
          </p:nvGrpSpPr>
          <p:grpSpPr>
            <a:xfrm>
              <a:off x="6956978" y="2727176"/>
              <a:ext cx="738708" cy="699153"/>
              <a:chOff x="6956978" y="2727176"/>
              <a:chExt cx="738708" cy="699153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9172A8CC-2DCE-83EA-F18B-5A1D5F7F8168}"/>
                  </a:ext>
                </a:extLst>
              </p:cNvPr>
              <p:cNvSpPr/>
              <p:nvPr/>
            </p:nvSpPr>
            <p:spPr>
              <a:xfrm>
                <a:off x="6965243" y="2727176"/>
                <a:ext cx="730443" cy="69915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9" name="Picture 48" descr="A black and white logo&#10;&#10;Description automatically generated">
                <a:extLst>
                  <a:ext uri="{FF2B5EF4-FFF2-40B4-BE49-F238E27FC236}">
                    <a16:creationId xmlns:a16="http://schemas.microsoft.com/office/drawing/2014/main" id="{3DA31F5D-39B9-5785-A1E0-7B13D5A679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6978" y="2744681"/>
                <a:ext cx="730443" cy="678431"/>
              </a:xfrm>
              <a:prstGeom prst="rect">
                <a:avLst/>
              </a:prstGeom>
            </p:spPr>
          </p:pic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4153A4B-9038-3966-46B3-F0F872B9C994}"/>
              </a:ext>
            </a:extLst>
          </p:cNvPr>
          <p:cNvGrpSpPr/>
          <p:nvPr/>
        </p:nvGrpSpPr>
        <p:grpSpPr>
          <a:xfrm>
            <a:off x="7429486" y="5076595"/>
            <a:ext cx="8701993" cy="699153"/>
            <a:chOff x="6956978" y="2727176"/>
            <a:chExt cx="8701993" cy="699153"/>
          </a:xfrm>
        </p:grpSpPr>
        <p:sp>
          <p:nvSpPr>
            <p:cNvPr id="51" name="Rectangle: Top Corners One Rounded and One Snipped 50">
              <a:extLst>
                <a:ext uri="{FF2B5EF4-FFF2-40B4-BE49-F238E27FC236}">
                  <a16:creationId xmlns:a16="http://schemas.microsoft.com/office/drawing/2014/main" id="{F133377F-CF47-E4AC-779E-1E35B92AAD63}"/>
                </a:ext>
              </a:extLst>
            </p:cNvPr>
            <p:cNvSpPr/>
            <p:nvPr/>
          </p:nvSpPr>
          <p:spPr>
            <a:xfrm>
              <a:off x="7353171" y="2804565"/>
              <a:ext cx="8305800" cy="589552"/>
            </a:xfrm>
            <a:prstGeom prst="snipRoundRect">
              <a:avLst/>
            </a:prstGeom>
            <a:gradFill flip="none" rotWithShape="1">
              <a:gsLst>
                <a:gs pos="0">
                  <a:srgbClr val="002060"/>
                </a:gs>
                <a:gs pos="74000">
                  <a:srgbClr val="00B0F0"/>
                </a:gs>
                <a:gs pos="83000">
                  <a:srgbClr val="00B0F0"/>
                </a:gs>
                <a:gs pos="100000">
                  <a:schemeClr val="tx2">
                    <a:lumMod val="40000"/>
                    <a:lumOff val="60000"/>
                    <a:alpha val="3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A network model of </a:t>
              </a:r>
              <a:r>
                <a:rPr lang="en-GB" sz="2400" i="1" dirty="0"/>
                <a:t>phronesis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EC8C7A7-A940-90B2-249C-DC2CE625AE62}"/>
                </a:ext>
              </a:extLst>
            </p:cNvPr>
            <p:cNvGrpSpPr/>
            <p:nvPr/>
          </p:nvGrpSpPr>
          <p:grpSpPr>
            <a:xfrm>
              <a:off x="6956978" y="2727176"/>
              <a:ext cx="738708" cy="699153"/>
              <a:chOff x="6956978" y="2727176"/>
              <a:chExt cx="738708" cy="699153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45C576AE-BA4A-DFA0-E10B-3CD17A8E873E}"/>
                  </a:ext>
                </a:extLst>
              </p:cNvPr>
              <p:cNvSpPr/>
              <p:nvPr/>
            </p:nvSpPr>
            <p:spPr>
              <a:xfrm>
                <a:off x="6965243" y="2727176"/>
                <a:ext cx="730443" cy="69915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4" name="Picture 53" descr="A black and white logo&#10;&#10;Description automatically generated">
                <a:extLst>
                  <a:ext uri="{FF2B5EF4-FFF2-40B4-BE49-F238E27FC236}">
                    <a16:creationId xmlns:a16="http://schemas.microsoft.com/office/drawing/2014/main" id="{6B8214D5-FA23-FC04-3323-76807ADD80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6978" y="2744681"/>
                <a:ext cx="730443" cy="678431"/>
              </a:xfrm>
              <a:prstGeom prst="rect">
                <a:avLst/>
              </a:prstGeom>
            </p:spPr>
          </p:pic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4E03C35-7681-0E4F-D84D-E4F0FA1D7BF1}"/>
              </a:ext>
            </a:extLst>
          </p:cNvPr>
          <p:cNvGrpSpPr/>
          <p:nvPr/>
        </p:nvGrpSpPr>
        <p:grpSpPr>
          <a:xfrm>
            <a:off x="7446790" y="5911850"/>
            <a:ext cx="8701993" cy="699153"/>
            <a:chOff x="6956978" y="2727176"/>
            <a:chExt cx="8701993" cy="699153"/>
          </a:xfrm>
        </p:grpSpPr>
        <p:sp>
          <p:nvSpPr>
            <p:cNvPr id="56" name="Rectangle: Top Corners One Rounded and One Snipped 55">
              <a:extLst>
                <a:ext uri="{FF2B5EF4-FFF2-40B4-BE49-F238E27FC236}">
                  <a16:creationId xmlns:a16="http://schemas.microsoft.com/office/drawing/2014/main" id="{CF323E11-D554-601F-AA59-44996A154E9F}"/>
                </a:ext>
              </a:extLst>
            </p:cNvPr>
            <p:cNvSpPr/>
            <p:nvPr/>
          </p:nvSpPr>
          <p:spPr>
            <a:xfrm>
              <a:off x="7353171" y="2804565"/>
              <a:ext cx="8305800" cy="589552"/>
            </a:xfrm>
            <a:prstGeom prst="snipRoundRect">
              <a:avLst/>
            </a:prstGeom>
            <a:gradFill flip="none" rotWithShape="1">
              <a:gsLst>
                <a:gs pos="0">
                  <a:srgbClr val="002060"/>
                </a:gs>
                <a:gs pos="74000">
                  <a:srgbClr val="00B0F0"/>
                </a:gs>
                <a:gs pos="83000">
                  <a:srgbClr val="00B0F0"/>
                </a:gs>
                <a:gs pos="100000">
                  <a:schemeClr val="tx2">
                    <a:lumMod val="40000"/>
                    <a:lumOff val="60000"/>
                    <a:alpha val="3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i="1" dirty="0"/>
                <a:t>Phronesis</a:t>
              </a:r>
              <a:r>
                <a:rPr lang="en-GB" sz="2400" dirty="0"/>
                <a:t> and flourishing</a:t>
              </a:r>
              <a:endParaRPr lang="en-GB" sz="2400" i="1" dirty="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18B3E8E-7DB2-3445-638E-8E15931AF02F}"/>
                </a:ext>
              </a:extLst>
            </p:cNvPr>
            <p:cNvGrpSpPr/>
            <p:nvPr/>
          </p:nvGrpSpPr>
          <p:grpSpPr>
            <a:xfrm>
              <a:off x="6956978" y="2727176"/>
              <a:ext cx="738708" cy="699153"/>
              <a:chOff x="6956978" y="2727176"/>
              <a:chExt cx="738708" cy="699153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908E645-B231-A46E-3779-A3A709E31F22}"/>
                  </a:ext>
                </a:extLst>
              </p:cNvPr>
              <p:cNvSpPr/>
              <p:nvPr/>
            </p:nvSpPr>
            <p:spPr>
              <a:xfrm>
                <a:off x="6965243" y="2727176"/>
                <a:ext cx="730443" cy="69915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9" name="Picture 58" descr="A black and white logo&#10;&#10;Description automatically generated">
                <a:extLst>
                  <a:ext uri="{FF2B5EF4-FFF2-40B4-BE49-F238E27FC236}">
                    <a16:creationId xmlns:a16="http://schemas.microsoft.com/office/drawing/2014/main" id="{35022A1E-96F7-70E1-DB1B-B80B4E077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6978" y="2744681"/>
                <a:ext cx="730443" cy="678431"/>
              </a:xfrm>
              <a:prstGeom prst="rect">
                <a:avLst/>
              </a:prstGeom>
            </p:spPr>
          </p:pic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1DC4557-0AE2-B231-A2D4-4BF267DD851E}"/>
              </a:ext>
            </a:extLst>
          </p:cNvPr>
          <p:cNvGrpSpPr/>
          <p:nvPr/>
        </p:nvGrpSpPr>
        <p:grpSpPr>
          <a:xfrm>
            <a:off x="7455055" y="6811973"/>
            <a:ext cx="8647992" cy="846127"/>
            <a:chOff x="6956978" y="2727176"/>
            <a:chExt cx="8701993" cy="699153"/>
          </a:xfrm>
        </p:grpSpPr>
        <p:sp>
          <p:nvSpPr>
            <p:cNvPr id="66" name="Rectangle: Top Corners One Rounded and One Snipped 65">
              <a:extLst>
                <a:ext uri="{FF2B5EF4-FFF2-40B4-BE49-F238E27FC236}">
                  <a16:creationId xmlns:a16="http://schemas.microsoft.com/office/drawing/2014/main" id="{1A6E2431-9C4A-1E28-010E-355BDA786553}"/>
                </a:ext>
              </a:extLst>
            </p:cNvPr>
            <p:cNvSpPr/>
            <p:nvPr/>
          </p:nvSpPr>
          <p:spPr>
            <a:xfrm>
              <a:off x="7353171" y="2804565"/>
              <a:ext cx="8305800" cy="589552"/>
            </a:xfrm>
            <a:prstGeom prst="snipRoundRect">
              <a:avLst/>
            </a:prstGeom>
            <a:gradFill flip="none" rotWithShape="1">
              <a:gsLst>
                <a:gs pos="0">
                  <a:srgbClr val="002060"/>
                </a:gs>
                <a:gs pos="74000">
                  <a:srgbClr val="00B0F0"/>
                </a:gs>
                <a:gs pos="83000">
                  <a:srgbClr val="00B0F0"/>
                </a:gs>
                <a:gs pos="100000">
                  <a:schemeClr val="tx2">
                    <a:lumMod val="40000"/>
                    <a:lumOff val="60000"/>
                    <a:alpha val="3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Added value over Moral Foundations</a:t>
              </a:r>
              <a:endParaRPr lang="en-GB" sz="2400" i="1" dirty="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15F92D46-9FAE-0313-BEE8-47E4CF37C4BE}"/>
                </a:ext>
              </a:extLst>
            </p:cNvPr>
            <p:cNvGrpSpPr/>
            <p:nvPr/>
          </p:nvGrpSpPr>
          <p:grpSpPr>
            <a:xfrm>
              <a:off x="6956978" y="2727176"/>
              <a:ext cx="738708" cy="699153"/>
              <a:chOff x="6956978" y="2727176"/>
              <a:chExt cx="738708" cy="699153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82E5883-118B-EFEA-DBD3-1712EBDA5C31}"/>
                  </a:ext>
                </a:extLst>
              </p:cNvPr>
              <p:cNvSpPr/>
              <p:nvPr/>
            </p:nvSpPr>
            <p:spPr>
              <a:xfrm>
                <a:off x="6965243" y="2727176"/>
                <a:ext cx="730443" cy="69915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9" name="Picture 68" descr="A black and white logo&#10;&#10;Description automatically generated">
                <a:extLst>
                  <a:ext uri="{FF2B5EF4-FFF2-40B4-BE49-F238E27FC236}">
                    <a16:creationId xmlns:a16="http://schemas.microsoft.com/office/drawing/2014/main" id="{CF201D22-66F1-033B-81D8-E558550BFB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6978" y="2744681"/>
                <a:ext cx="730443" cy="678431"/>
              </a:xfrm>
              <a:prstGeom prst="rect">
                <a:avLst/>
              </a:prstGeom>
            </p:spPr>
          </p:pic>
        </p:grpSp>
      </p:grpSp>
      <p:pic>
        <p:nvPicPr>
          <p:cNvPr id="1026" name="Picture 2" descr="23,000+ Owl Wisdom Stock Photos, Pictures &amp; Royalty-Free Images - iStock |  Parrot, Owls, Coffee cup">
            <a:extLst>
              <a:ext uri="{FF2B5EF4-FFF2-40B4-BE49-F238E27FC236}">
                <a16:creationId xmlns:a16="http://schemas.microsoft.com/office/drawing/2014/main" id="{300BDD95-D89A-8ABA-0EF4-6C744C30B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6" y="2608238"/>
            <a:ext cx="6870392" cy="551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" y="0"/>
            <a:ext cx="18287997" cy="2363932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2193285" y="0"/>
            <a:ext cx="6094715" cy="2364618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61666" y="-7961667"/>
            <a:ext cx="2364669" cy="18288003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A8963F-506B-BBCF-8AA0-C4B825076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523297"/>
            <a:ext cx="11506200" cy="1316594"/>
          </a:xfrm>
        </p:spPr>
        <p:txBody>
          <a:bodyPr anchor="ctr">
            <a:normAutofit/>
          </a:bodyPr>
          <a:lstStyle/>
          <a:p>
            <a:r>
              <a:rPr lang="en-GB" sz="6000" dirty="0">
                <a:solidFill>
                  <a:srgbClr val="FFFFFF"/>
                </a:solidFill>
              </a:rPr>
              <a:t>What is Aristotelian </a:t>
            </a:r>
            <a:r>
              <a:rPr lang="en-GB" sz="6000" i="1" dirty="0">
                <a:solidFill>
                  <a:srgbClr val="FFFFFF"/>
                </a:solidFill>
              </a:rPr>
              <a:t>Phronesis</a:t>
            </a:r>
            <a:r>
              <a:rPr lang="en-GB" sz="6000" dirty="0">
                <a:solidFill>
                  <a:srgbClr val="FFFFFF"/>
                </a:solidFill>
              </a:rPr>
              <a:t>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18B518-2CF0-D6EE-8E93-9286C47EC7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763372"/>
              </p:ext>
            </p:extLst>
          </p:nvPr>
        </p:nvGraphicFramePr>
        <p:xfrm>
          <a:off x="966084" y="3168868"/>
          <a:ext cx="16391743" cy="6289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2DA4A0D5-97CD-39DF-0495-31AAE1D532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285" y="523297"/>
            <a:ext cx="6263092" cy="151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4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" y="0"/>
            <a:ext cx="18287997" cy="3255046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24228" y="0"/>
            <a:ext cx="6145817" cy="325599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515969" y="-7515065"/>
            <a:ext cx="3256064" cy="18288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78DEF-554B-272D-CDF3-422FD5469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147" y="441646"/>
            <a:ext cx="6992454" cy="2364669"/>
          </a:xfrm>
        </p:spPr>
        <p:txBody>
          <a:bodyPr anchor="ctr">
            <a:normAutofit/>
          </a:bodyPr>
          <a:lstStyle/>
          <a:p>
            <a:r>
              <a:rPr lang="en-GB" sz="6000" dirty="0">
                <a:solidFill>
                  <a:srgbClr val="FFFFFF"/>
                </a:solidFill>
              </a:rPr>
              <a:t>Domains of Virtue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2FC11D-47C7-299A-D27A-212576578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756267"/>
              </p:ext>
            </p:extLst>
          </p:nvPr>
        </p:nvGraphicFramePr>
        <p:xfrm>
          <a:off x="762000" y="4610100"/>
          <a:ext cx="16391743" cy="5534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8F3A6400-72B8-D35B-0481-AE582A94E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2" y="4064877"/>
            <a:ext cx="6937375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04B8B296-9F96-C01B-79A8-F227CFB680A7}"/>
              </a:ext>
            </a:extLst>
          </p:cNvPr>
          <p:cNvSpPr/>
          <p:nvPr/>
        </p:nvSpPr>
        <p:spPr>
          <a:xfrm rot="16200000">
            <a:off x="8568129" y="-1183789"/>
            <a:ext cx="846944" cy="12954000"/>
          </a:xfrm>
          <a:prstGeom prst="righ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1B6D11DB-CCED-EE9A-FF39-BA9BF9E5F9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228" y="869817"/>
            <a:ext cx="6263092" cy="151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1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" y="0"/>
            <a:ext cx="18287997" cy="2363932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2193285" y="0"/>
            <a:ext cx="6094715" cy="2364618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61666" y="-7961667"/>
            <a:ext cx="2364669" cy="18288003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F7265-A223-54C8-9863-D64B32BDE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5" y="523297"/>
            <a:ext cx="9296405" cy="1316594"/>
          </a:xfrm>
        </p:spPr>
        <p:txBody>
          <a:bodyPr anchor="ctr">
            <a:normAutofit/>
          </a:bodyPr>
          <a:lstStyle/>
          <a:p>
            <a:r>
              <a:rPr lang="en-GB" sz="6000" dirty="0">
                <a:solidFill>
                  <a:srgbClr val="FFFFFF"/>
                </a:solidFill>
              </a:rPr>
              <a:t>Five Theoretical Models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34594F-F2B8-9CB3-3485-BFD7FB6078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66591"/>
              </p:ext>
            </p:extLst>
          </p:nvPr>
        </p:nvGraphicFramePr>
        <p:xfrm>
          <a:off x="966084" y="3168868"/>
          <a:ext cx="16391743" cy="6289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F2EDDDE0-24E5-B242-AA74-9DE83EB17F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096" y="423888"/>
            <a:ext cx="6263092" cy="151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99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115126" y="2115123"/>
            <a:ext cx="10287000" cy="6056754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115128" y="2130329"/>
            <a:ext cx="10286999" cy="605675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151885" y="5382128"/>
            <a:ext cx="3752969" cy="6056762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752605" y="1454577"/>
            <a:ext cx="5850535" cy="6268437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115140" y="2099915"/>
            <a:ext cx="10287005" cy="605675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C432E-2202-4539-2F9D-AB90871DC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3" y="880282"/>
            <a:ext cx="4802049" cy="5081246"/>
          </a:xfrm>
        </p:spPr>
        <p:txBody>
          <a:bodyPr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GB" sz="5100" dirty="0">
                <a:solidFill>
                  <a:srgbClr val="FFFFFF"/>
                </a:solidFill>
              </a:rPr>
              <a:t>The </a:t>
            </a:r>
            <a:r>
              <a:rPr lang="en-GB" sz="5100" i="1" dirty="0">
                <a:solidFill>
                  <a:srgbClr val="FFFFFF"/>
                </a:solidFill>
              </a:rPr>
              <a:t>phronesis</a:t>
            </a:r>
            <a:r>
              <a:rPr lang="en-GB" sz="5100" dirty="0">
                <a:solidFill>
                  <a:srgbClr val="FFFFFF"/>
                </a:solidFill>
              </a:rPr>
              <a:t> bandwagon…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02577-FE42-027B-83CE-F035D9A6D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287" y="15208"/>
            <a:ext cx="10401513" cy="9713562"/>
          </a:xfrm>
        </p:spPr>
        <p:txBody>
          <a:bodyPr anchor="ctr">
            <a:normAutofit lnSpcReduction="10000"/>
          </a:bodyPr>
          <a:lstStyle/>
          <a:p>
            <a:pPr>
              <a:buNone/>
            </a:pPr>
            <a:endParaRPr lang="en-GB" sz="2800" b="1" noProof="0" dirty="0" smtClean="0"/>
          </a:p>
          <a:p>
            <a:pPr>
              <a:buNone/>
            </a:pPr>
            <a:endParaRPr lang="en-GB" sz="2800" b="1" dirty="0"/>
          </a:p>
          <a:p>
            <a:pPr>
              <a:buNone/>
            </a:pPr>
            <a:endParaRPr lang="en-GB" sz="2800" b="1" noProof="0" dirty="0" smtClean="0"/>
          </a:p>
          <a:p>
            <a:pPr>
              <a:buNone/>
            </a:pPr>
            <a:r>
              <a:rPr lang="en-GB" sz="2800" b="1" noProof="0" dirty="0" smtClean="0"/>
              <a:t>Last </a:t>
            </a:r>
            <a:r>
              <a:rPr lang="en-GB" sz="2800" b="1" noProof="0" dirty="0"/>
              <a:t>30 years:</a:t>
            </a:r>
          </a:p>
          <a:p>
            <a:r>
              <a:rPr lang="en-GB" sz="2800" i="1" noProof="0" dirty="0"/>
              <a:t>Phronesis not </a:t>
            </a:r>
            <a:r>
              <a:rPr lang="en-GB" sz="2800" noProof="0" dirty="0"/>
              <a:t>only studied with more rigour in philosophy than ever </a:t>
            </a:r>
            <a:r>
              <a:rPr lang="en-GB" sz="2800" noProof="0" dirty="0" smtClean="0"/>
              <a:t>before, </a:t>
            </a:r>
            <a:r>
              <a:rPr lang="en-GB" sz="2800" noProof="0" dirty="0"/>
              <a:t>it has also become something of a buzzword within pockets of social </a:t>
            </a:r>
            <a:r>
              <a:rPr lang="en-GB" sz="2800" noProof="0" dirty="0" smtClean="0"/>
              <a:t>science</a:t>
            </a:r>
          </a:p>
          <a:p>
            <a:r>
              <a:rPr lang="en-GB" sz="2800" noProof="0" dirty="0" smtClean="0"/>
              <a:t>Also </a:t>
            </a:r>
            <a:r>
              <a:rPr lang="en-GB" sz="2800" noProof="0" dirty="0"/>
              <a:t>acquired a status within formidable recent approaches of the virtue ethical kind to professional ethics, especially in the so-called ‘people professions</a:t>
            </a:r>
            <a:r>
              <a:rPr lang="en-GB" sz="2800" noProof="0" dirty="0" smtClean="0"/>
              <a:t>’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But until Grossmann et al. (2020), wisdom as ‘morally grounded perspectival metacognition’, mostly studied independent of wisdom in psychology</a:t>
            </a:r>
          </a:p>
          <a:p>
            <a:pPr marL="0" indent="0">
              <a:buNone/>
            </a:pPr>
            <a:endParaRPr lang="en-GB" sz="2800" dirty="0"/>
          </a:p>
          <a:p>
            <a:pPr>
              <a:buNone/>
            </a:pPr>
            <a:r>
              <a:rPr lang="is-IS" sz="2800" dirty="0"/>
              <a:t>	</a:t>
            </a:r>
            <a:r>
              <a:rPr lang="is-IS" sz="2800" dirty="0" smtClean="0"/>
              <a:t>PRE-2019 </a:t>
            </a:r>
            <a:r>
              <a:rPr lang="is-IS" sz="2800" dirty="0"/>
              <a:t>NO CLEAR CONCEPTUALISATION AND NO MEASURE</a:t>
            </a:r>
            <a:r>
              <a:rPr lang="is-IS" sz="2800" dirty="0" smtClean="0"/>
              <a:t>!!</a:t>
            </a:r>
          </a:p>
          <a:p>
            <a:pPr>
              <a:buNone/>
            </a:pPr>
            <a:r>
              <a:rPr lang="en-GB" sz="2800" dirty="0" smtClean="0"/>
              <a:t>	</a:t>
            </a:r>
            <a:r>
              <a:rPr lang="en-GB" sz="2800" dirty="0" err="1" smtClean="0"/>
              <a:t>Kristjánsson</a:t>
            </a:r>
            <a:r>
              <a:rPr lang="en-GB" sz="2800" dirty="0" smtClean="0"/>
              <a:t>, K., </a:t>
            </a:r>
            <a:r>
              <a:rPr lang="en-GB" sz="2800" dirty="0" err="1" smtClean="0"/>
              <a:t>Fowers</a:t>
            </a:r>
            <a:r>
              <a:rPr lang="en-GB" sz="2800" dirty="0" smtClean="0"/>
              <a:t>, B., Darnell, C., Pollard D. (2021). </a:t>
            </a:r>
            <a:r>
              <a:rPr lang="en-GB" sz="2800" i="1" dirty="0" err="1" smtClean="0"/>
              <a:t>Phronesis</a:t>
            </a:r>
            <a:r>
              <a:rPr lang="en-GB" sz="2800" dirty="0" smtClean="0"/>
              <a:t> (practical wisdom</a:t>
            </a:r>
            <a:r>
              <a:rPr lang="en-GB" sz="2800" dirty="0"/>
              <a:t>) as a </a:t>
            </a:r>
            <a:r>
              <a:rPr lang="en-GB" sz="2800" dirty="0" smtClean="0"/>
              <a:t>type </a:t>
            </a:r>
            <a:r>
              <a:rPr lang="en-GB" sz="2800" dirty="0"/>
              <a:t>of </a:t>
            </a:r>
            <a:r>
              <a:rPr lang="en-GB" sz="2800" dirty="0" smtClean="0"/>
              <a:t>contextual integrative thinking. </a:t>
            </a:r>
            <a:r>
              <a:rPr lang="en-GB" sz="2800" i="1" dirty="0"/>
              <a:t>Review of General Psychology, </a:t>
            </a:r>
            <a:r>
              <a:rPr lang="en-GB" sz="2800" i="1" dirty="0" smtClean="0"/>
              <a:t>25</a:t>
            </a:r>
            <a:r>
              <a:rPr lang="en-GB" sz="2800" dirty="0" smtClean="0"/>
              <a:t>(3).</a:t>
            </a:r>
            <a:endParaRPr lang="is-IS" sz="2800" dirty="0" smtClean="0"/>
          </a:p>
          <a:p>
            <a:pPr>
              <a:buNone/>
            </a:pPr>
            <a:r>
              <a:rPr lang="en-GB" sz="2800" dirty="0" smtClean="0"/>
              <a:t>	Darnell</a:t>
            </a:r>
            <a:r>
              <a:rPr lang="en-GB" sz="2800" dirty="0"/>
              <a:t>, C., </a:t>
            </a:r>
            <a:r>
              <a:rPr lang="en-GB" sz="2800" dirty="0" err="1"/>
              <a:t>Fowers</a:t>
            </a:r>
            <a:r>
              <a:rPr lang="en-GB" sz="2800" dirty="0"/>
              <a:t>, B., &amp; </a:t>
            </a:r>
            <a:r>
              <a:rPr lang="en-GB" sz="2800" dirty="0" err="1"/>
              <a:t>Kristjánsson</a:t>
            </a:r>
            <a:r>
              <a:rPr lang="en-GB" sz="2800" dirty="0"/>
              <a:t>, K. (2022). A multifunction approach to assessing Aristotelian </a:t>
            </a:r>
            <a:r>
              <a:rPr lang="en-GB" sz="2800" i="1" dirty="0" err="1"/>
              <a:t>phronesis</a:t>
            </a:r>
            <a:r>
              <a:rPr lang="en-GB" sz="2800" i="1" dirty="0"/>
              <a:t> </a:t>
            </a:r>
            <a:r>
              <a:rPr lang="en-GB" sz="2800" dirty="0"/>
              <a:t>(practical wisdom). </a:t>
            </a:r>
            <a:r>
              <a:rPr lang="en-GB" sz="2800" i="1" dirty="0"/>
              <a:t>Personality and Individual Differences</a:t>
            </a:r>
            <a:r>
              <a:rPr lang="en-GB" sz="2800" dirty="0"/>
              <a:t>, October issue.</a:t>
            </a:r>
          </a:p>
          <a:p>
            <a:pPr>
              <a:buNone/>
            </a:pPr>
            <a:endParaRPr lang="en-GB" sz="2800" noProof="0" dirty="0"/>
          </a:p>
        </p:txBody>
      </p:sp>
      <p:sp>
        <p:nvSpPr>
          <p:cNvPr id="4" name="Freeform 36">
            <a:extLst>
              <a:ext uri="{FF2B5EF4-FFF2-40B4-BE49-F238E27FC236}">
                <a16:creationId xmlns:a16="http://schemas.microsoft.com/office/drawing/2014/main" id="{6B61A7AB-8319-B050-E2B0-2E53A2881893}"/>
              </a:ext>
            </a:extLst>
          </p:cNvPr>
          <p:cNvSpPr/>
          <p:nvPr/>
        </p:nvSpPr>
        <p:spPr>
          <a:xfrm>
            <a:off x="10005291" y="-35792"/>
            <a:ext cx="8130625" cy="1967278"/>
          </a:xfrm>
          <a:custGeom>
            <a:avLst/>
            <a:gdLst/>
            <a:ahLst/>
            <a:cxnLst/>
            <a:rect l="l" t="t" r="r" b="b"/>
            <a:pathLst>
              <a:path w="8130625" h="1967278">
                <a:moveTo>
                  <a:pt x="0" y="0"/>
                </a:moveTo>
                <a:lnTo>
                  <a:pt x="8130625" y="0"/>
                </a:lnTo>
                <a:lnTo>
                  <a:pt x="8130625" y="1967279"/>
                </a:lnTo>
                <a:lnTo>
                  <a:pt x="0" y="19672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720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8287996" cy="238611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0"/>
            <a:ext cx="12172958" cy="238611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72948" y="-1"/>
            <a:ext cx="6115047" cy="238611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25" y="-1"/>
            <a:ext cx="17598969" cy="2396149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649BE1-E46C-DFBB-B003-9081664B4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8" y="441807"/>
            <a:ext cx="14843927" cy="1550503"/>
          </a:xfrm>
        </p:spPr>
        <p:txBody>
          <a:bodyPr>
            <a:normAutofit/>
          </a:bodyPr>
          <a:lstStyle/>
          <a:p>
            <a:pPr algn="l"/>
            <a:r>
              <a:rPr lang="en-GB" sz="6000" dirty="0">
                <a:solidFill>
                  <a:srgbClr val="FFFFFF"/>
                </a:solidFill>
              </a:rPr>
              <a:t>Defining Phronesis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C6BAB20-B964-153A-62C1-ACB37B8E13C3}"/>
              </a:ext>
            </a:extLst>
          </p:cNvPr>
          <p:cNvGrpSpPr/>
          <p:nvPr/>
        </p:nvGrpSpPr>
        <p:grpSpPr>
          <a:xfrm>
            <a:off x="1220629" y="1028700"/>
            <a:ext cx="15924371" cy="7930883"/>
            <a:chOff x="297168" y="1902023"/>
            <a:chExt cx="8316241" cy="452881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FFB482D-8418-B0FB-BF2C-1D90095681D4}"/>
                </a:ext>
              </a:extLst>
            </p:cNvPr>
            <p:cNvGrpSpPr/>
            <p:nvPr/>
          </p:nvGrpSpPr>
          <p:grpSpPr>
            <a:xfrm>
              <a:off x="297168" y="2924940"/>
              <a:ext cx="8316241" cy="3114555"/>
              <a:chOff x="247818" y="1804557"/>
              <a:chExt cx="8316241" cy="3114555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4787BA56-6A96-2AB9-61C2-FFFCEE18682F}"/>
                  </a:ext>
                </a:extLst>
              </p:cNvPr>
              <p:cNvCxnSpPr/>
              <p:nvPr/>
            </p:nvCxnSpPr>
            <p:spPr>
              <a:xfrm>
                <a:off x="2307152" y="2189095"/>
                <a:ext cx="4353080" cy="0"/>
              </a:xfrm>
              <a:prstGeom prst="straightConnector1">
                <a:avLst/>
              </a:prstGeom>
              <a:ln w="28575">
                <a:solidFill>
                  <a:schemeClr val="accent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27D72B9-CF1D-CACE-AD87-5576D5F93801}"/>
                  </a:ext>
                </a:extLst>
              </p:cNvPr>
              <p:cNvGrpSpPr/>
              <p:nvPr/>
            </p:nvGrpSpPr>
            <p:grpSpPr>
              <a:xfrm>
                <a:off x="247818" y="1804557"/>
                <a:ext cx="8316241" cy="3114555"/>
                <a:chOff x="428358" y="3888890"/>
                <a:chExt cx="8316241" cy="3114555"/>
              </a:xfrm>
            </p:grpSpPr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4CA8EFC-5505-BD24-EEB5-7E028E7A8C4F}"/>
                    </a:ext>
                  </a:extLst>
                </p:cNvPr>
                <p:cNvSpPr txBox="1"/>
                <p:nvPr/>
              </p:nvSpPr>
              <p:spPr>
                <a:xfrm>
                  <a:off x="3620940" y="3888890"/>
                  <a:ext cx="1728192" cy="4042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i="1" dirty="0" err="1"/>
                    <a:t>Phronesis</a:t>
                  </a:r>
                  <a:r>
                    <a:rPr lang="en-GB" sz="2400" i="1" dirty="0"/>
                    <a:t> </a:t>
                  </a:r>
                </a:p>
                <a:p>
                  <a:pPr algn="ctr"/>
                  <a:r>
                    <a:rPr lang="en-GB" sz="1600" dirty="0"/>
                    <a:t>(4 components)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CA989ED-92A2-4D05-8DDC-743BDB58D970}"/>
                    </a:ext>
                  </a:extLst>
                </p:cNvPr>
                <p:cNvSpPr txBox="1"/>
                <p:nvPr/>
              </p:nvSpPr>
              <p:spPr>
                <a:xfrm>
                  <a:off x="428358" y="4074887"/>
                  <a:ext cx="2059333" cy="26362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dirty="0"/>
                    <a:t>Virtue Literacy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3CC6F3F9-BF11-0C97-395F-9E4DDF0CC121}"/>
                    </a:ext>
                  </a:extLst>
                </p:cNvPr>
                <p:cNvSpPr txBox="1"/>
                <p:nvPr/>
              </p:nvSpPr>
              <p:spPr>
                <a:xfrm>
                  <a:off x="6944399" y="4082395"/>
                  <a:ext cx="1800200" cy="26362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dirty="0"/>
                    <a:t>Moral action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E7A05AB-5588-B476-4461-86ADFC09A773}"/>
                    </a:ext>
                  </a:extLst>
                </p:cNvPr>
                <p:cNvSpPr txBox="1"/>
                <p:nvPr/>
              </p:nvSpPr>
              <p:spPr>
                <a:xfrm>
                  <a:off x="2166030" y="5913787"/>
                  <a:ext cx="2091604" cy="10896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b="1" dirty="0">
                      <a:solidFill>
                        <a:schemeClr val="accent5"/>
                      </a:solidFill>
                    </a:rPr>
                    <a:t>4) Moral adjudication/</a:t>
                  </a:r>
                </a:p>
                <a:p>
                  <a:pPr algn="ctr"/>
                  <a:r>
                    <a:rPr lang="en-GB" sz="2000" b="1" dirty="0">
                      <a:solidFill>
                        <a:schemeClr val="accent5"/>
                      </a:solidFill>
                    </a:rPr>
                    <a:t>integration</a:t>
                  </a:r>
                </a:p>
                <a:p>
                  <a:pPr algn="ctr"/>
                  <a:r>
                    <a:rPr lang="en-GB" sz="2000" dirty="0"/>
                    <a:t>Ability to identify conflicting virtues and to reason about the ‘right’ decision. </a:t>
                  </a:r>
                </a:p>
                <a:p>
                  <a:pPr algn="ctr"/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19385B2-F2DF-E6D4-7229-39EB4E9A3784}"/>
                    </a:ext>
                  </a:extLst>
                </p:cNvPr>
                <p:cNvSpPr txBox="1"/>
                <p:nvPr/>
              </p:nvSpPr>
              <p:spPr>
                <a:xfrm>
                  <a:off x="1545482" y="4612893"/>
                  <a:ext cx="2353331" cy="579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b="1" dirty="0">
                      <a:solidFill>
                        <a:schemeClr val="accent5"/>
                      </a:solidFill>
                    </a:rPr>
                    <a:t>1) Moral perception/sensitivity</a:t>
                  </a:r>
                </a:p>
                <a:p>
                  <a:pPr algn="ctr"/>
                  <a:r>
                    <a:rPr lang="en-GB" sz="2000" dirty="0"/>
                    <a:t>Ability to identify the moral problem and the perception of virtue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0E466D3-6E54-59E6-FCA2-263F70D743BB}"/>
                    </a:ext>
                  </a:extLst>
                </p:cNvPr>
                <p:cNvSpPr txBox="1"/>
                <p:nvPr/>
              </p:nvSpPr>
              <p:spPr>
                <a:xfrm>
                  <a:off x="5018362" y="4643688"/>
                  <a:ext cx="2220979" cy="579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b="1" dirty="0">
                      <a:solidFill>
                        <a:schemeClr val="accent5"/>
                      </a:solidFill>
                    </a:rPr>
                    <a:t>3) Moral identity/Blueprint</a:t>
                  </a:r>
                </a:p>
                <a:p>
                  <a:pPr algn="ctr"/>
                  <a:r>
                    <a:rPr lang="en-GB" sz="2000" dirty="0"/>
                    <a:t>Knowledge/ appreciation of the good life. 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6B76D3D-D0E6-DCDA-E575-3FAF04E30B7C}"/>
                    </a:ext>
                  </a:extLst>
                </p:cNvPr>
                <p:cNvSpPr txBox="1"/>
                <p:nvPr/>
              </p:nvSpPr>
              <p:spPr>
                <a:xfrm>
                  <a:off x="4726749" y="5954313"/>
                  <a:ext cx="2297228" cy="7381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b="1" dirty="0">
                      <a:solidFill>
                        <a:schemeClr val="accent5"/>
                      </a:solidFill>
                    </a:rPr>
                    <a:t>2) Moral emotion/Emotional regulation</a:t>
                  </a:r>
                </a:p>
                <a:p>
                  <a:pPr algn="ctr"/>
                  <a:r>
                    <a:rPr lang="en-GB" sz="2000" dirty="0"/>
                    <a:t>Emotional understanding (e.g., empathy or sympathy). </a:t>
                  </a:r>
                </a:p>
                <a:p>
                  <a:endParaRPr lang="en-GB" dirty="0"/>
                </a:p>
              </p:txBody>
            </p: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C427CDF0-B105-C288-636A-5C259DF8AA71}"/>
                    </a:ext>
                  </a:extLst>
                </p:cNvPr>
                <p:cNvCxnSpPr/>
                <p:nvPr/>
              </p:nvCxnSpPr>
              <p:spPr>
                <a:xfrm flipV="1">
                  <a:off x="3488307" y="4458128"/>
                  <a:ext cx="361506" cy="18052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F677829B-2BC1-B129-BE27-736C45CCE27E}"/>
                    </a:ext>
                  </a:extLst>
                </p:cNvPr>
                <p:cNvCxnSpPr/>
                <p:nvPr/>
              </p:nvCxnSpPr>
              <p:spPr>
                <a:xfrm flipV="1">
                  <a:off x="3820049" y="4458534"/>
                  <a:ext cx="380481" cy="146779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AC572DF7-01D4-3B53-C0ED-B6256CD7093E}"/>
                    </a:ext>
                  </a:extLst>
                </p:cNvPr>
                <p:cNvCxnSpPr/>
                <p:nvPr/>
              </p:nvCxnSpPr>
              <p:spPr>
                <a:xfrm flipH="1" flipV="1">
                  <a:off x="4538199" y="4451730"/>
                  <a:ext cx="512275" cy="147457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A24D20E8-0858-6331-5FA3-E890D41A8B93}"/>
                    </a:ext>
                  </a:extLst>
                </p:cNvPr>
                <p:cNvCxnSpPr/>
                <p:nvPr/>
              </p:nvCxnSpPr>
              <p:spPr>
                <a:xfrm flipH="1" flipV="1">
                  <a:off x="5013718" y="4458534"/>
                  <a:ext cx="354796" cy="2206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C16D605-0BE6-320B-FC4B-7B01573EC817}"/>
                </a:ext>
              </a:extLst>
            </p:cNvPr>
            <p:cNvSpPr txBox="1"/>
            <p:nvPr/>
          </p:nvSpPr>
          <p:spPr>
            <a:xfrm>
              <a:off x="5989502" y="1902023"/>
              <a:ext cx="2292855" cy="193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600" dirty="0">
                <a:solidFill>
                  <a:srgbClr val="00B050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90695C2-7F55-006F-26BA-AC3D69C38B03}"/>
                </a:ext>
              </a:extLst>
            </p:cNvPr>
            <p:cNvSpPr txBox="1"/>
            <p:nvPr/>
          </p:nvSpPr>
          <p:spPr>
            <a:xfrm>
              <a:off x="2100380" y="6237511"/>
              <a:ext cx="5035549" cy="193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3" name="Picture 42" descr="A black and white logo&#10;&#10;Description automatically generated">
            <a:extLst>
              <a:ext uri="{FF2B5EF4-FFF2-40B4-BE49-F238E27FC236}">
                <a16:creationId xmlns:a16="http://schemas.microsoft.com/office/drawing/2014/main" id="{35AB9E35-6AB0-86C0-4F48-4D7B8A095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925" y="447230"/>
            <a:ext cx="6263092" cy="151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8287996" cy="238611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0"/>
            <a:ext cx="12172958" cy="238611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72948" y="-1"/>
            <a:ext cx="6115047" cy="238611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25" y="-1"/>
            <a:ext cx="17598969" cy="2396149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9824D-D356-533F-9C7B-E7DC0B41A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8" y="441807"/>
            <a:ext cx="14843927" cy="1550503"/>
          </a:xfrm>
        </p:spPr>
        <p:txBody>
          <a:bodyPr>
            <a:normAutofit/>
          </a:bodyPr>
          <a:lstStyle/>
          <a:p>
            <a:pPr algn="l"/>
            <a:r>
              <a:rPr lang="en-GB" sz="6000" dirty="0">
                <a:solidFill>
                  <a:srgbClr val="FFFFFF"/>
                </a:solidFill>
              </a:rPr>
              <a:t>Darnell et al., </a:t>
            </a:r>
            <a:r>
              <a:rPr lang="en-GB" sz="6000" dirty="0" smtClean="0">
                <a:solidFill>
                  <a:srgbClr val="FFFFFF"/>
                </a:solidFill>
              </a:rPr>
              <a:t>2022</a:t>
            </a:r>
            <a:endParaRPr lang="en-GB" sz="6000" dirty="0">
              <a:solidFill>
                <a:srgbClr val="FFFFFF"/>
              </a:solidFill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EC66A370-D5EA-381F-E747-CD0F716FF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434117"/>
            <a:ext cx="12496800" cy="7653366"/>
          </a:xfrm>
          <a:prstGeom prst="rect">
            <a:avLst/>
          </a:prstGeom>
        </p:spPr>
      </p:pic>
      <p:pic>
        <p:nvPicPr>
          <p:cNvPr id="61" name="Picture 60" descr="A black and white logo&#10;&#10;Description automatically generated">
            <a:extLst>
              <a:ext uri="{FF2B5EF4-FFF2-40B4-BE49-F238E27FC236}">
                <a16:creationId xmlns:a16="http://schemas.microsoft.com/office/drawing/2014/main" id="{0D74CEAA-AE27-DC7C-62BA-517B7596F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791" y="514867"/>
            <a:ext cx="6263092" cy="151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70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8287996" cy="238611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0"/>
            <a:ext cx="12172958" cy="2386113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72948" y="-1"/>
            <a:ext cx="6115047" cy="238611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25" y="-1"/>
            <a:ext cx="17598969" cy="2396149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8DD84-FEEE-4E1E-8AAE-31F6A96FA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84565"/>
            <a:ext cx="14843927" cy="1550503"/>
          </a:xfrm>
        </p:spPr>
        <p:txBody>
          <a:bodyPr>
            <a:normAutofit/>
          </a:bodyPr>
          <a:lstStyle/>
          <a:p>
            <a:pPr algn="l"/>
            <a:r>
              <a:rPr lang="en-GB" sz="6000" dirty="0">
                <a:solidFill>
                  <a:srgbClr val="FFFFFF"/>
                </a:solidFill>
              </a:rPr>
              <a:t>Problem with the Long Measure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4E2BD-994A-3FEA-B090-D28F52E9C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628900"/>
            <a:ext cx="15773400" cy="7010399"/>
          </a:xfrm>
        </p:spPr>
        <p:txBody>
          <a:bodyPr anchor="ctr">
            <a:normAutofit/>
          </a:bodyPr>
          <a:lstStyle/>
          <a:p>
            <a:r>
              <a:rPr lang="en-GB" sz="4000" dirty="0"/>
              <a:t>Only CFA, not EFA – and hierarchical structure assumed</a:t>
            </a:r>
          </a:p>
          <a:p>
            <a:r>
              <a:rPr lang="en-GB" sz="4000" dirty="0"/>
              <a:t>Too small samples and only from the UK </a:t>
            </a:r>
          </a:p>
          <a:p>
            <a:r>
              <a:rPr lang="en-GB" sz="4000" dirty="0"/>
              <a:t>Unwieldy measure and much too long for pre-and-post testing (45 min.)</a:t>
            </a:r>
          </a:p>
          <a:p>
            <a:r>
              <a:rPr lang="en-GB" sz="4000" dirty="0"/>
              <a:t>Outcome variable self-reported pro-social behaviour only: very un-Aristotelian!</a:t>
            </a:r>
          </a:p>
          <a:p>
            <a:r>
              <a:rPr lang="en-GB" sz="4000" dirty="0"/>
              <a:t>No exploration of association with flourishing</a:t>
            </a:r>
          </a:p>
          <a:p>
            <a:r>
              <a:rPr lang="en-GB" sz="4000" dirty="0"/>
              <a:t>No sub-cohorts of different professionals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1FB1C552-5797-1F4A-D917-B943D49E4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791" y="514867"/>
            <a:ext cx="6263092" cy="151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39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1067</Words>
  <Application>Microsoft Office PowerPoint</Application>
  <PresentationFormat>Custom</PresentationFormat>
  <Paragraphs>270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Times New Roman</vt:lpstr>
      <vt:lpstr>Poppins Semi-Bold</vt:lpstr>
      <vt:lpstr>Arial</vt:lpstr>
      <vt:lpstr>Calibri Light</vt:lpstr>
      <vt:lpstr>Calibri</vt:lpstr>
      <vt:lpstr>Poppins Bold</vt:lpstr>
      <vt:lpstr>Poppins Ultra-Bold</vt:lpstr>
      <vt:lpstr>Office Theme</vt:lpstr>
      <vt:lpstr>1_Office Theme</vt:lpstr>
      <vt:lpstr>PowerPoint Presentation</vt:lpstr>
      <vt:lpstr>PowerPoint Presentation</vt:lpstr>
      <vt:lpstr>What is Aristotelian Phronesis?</vt:lpstr>
      <vt:lpstr>Domains of Virtue</vt:lpstr>
      <vt:lpstr>Five Theoretical Models</vt:lpstr>
      <vt:lpstr>The phronesis bandwagon…</vt:lpstr>
      <vt:lpstr>Defining Phronesis</vt:lpstr>
      <vt:lpstr>Darnell et al., 2022</vt:lpstr>
      <vt:lpstr>Problem with the Long Measure</vt:lpstr>
      <vt:lpstr>The development of the second (short) phronesis measure (15 min.)</vt:lpstr>
      <vt:lpstr>Participants</vt:lpstr>
      <vt:lpstr>How many dimensions of Phronesis?</vt:lpstr>
      <vt:lpstr>Model fit in US vs UK</vt:lpstr>
      <vt:lpstr>Network Model of Phronesis</vt:lpstr>
      <vt:lpstr>Aristotle was right about Flourishing and Phronesis (N: 4000 UK/US) !</vt:lpstr>
      <vt:lpstr>Predicting outcomes of interest over and above Moral Foundations</vt:lpstr>
      <vt:lpstr>A New Phronesis Model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And White Modern Training And Development Presentation</dc:title>
  <dc:creator>Shane McLoughlin (Education)</dc:creator>
  <cp:lastModifiedBy>Kristjan Kristjansson</cp:lastModifiedBy>
  <cp:revision>13</cp:revision>
  <dcterms:created xsi:type="dcterms:W3CDTF">2006-08-16T00:00:00Z</dcterms:created>
  <dcterms:modified xsi:type="dcterms:W3CDTF">2024-07-03T12:15:47Z</dcterms:modified>
  <dc:identifier>DAF94cKlp38</dc:identifier>
</cp:coreProperties>
</file>